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fntdata" ContentType="application/x-fontdata"/>
  <Default Extension="xml" ContentType="application/xml"/>
  <Default Extension="vml" ContentType="application/vnd.openxmlformats-officedocument.vmlDrawing"/>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ppt/embeddings/oleObject2.bin" ContentType="application/vnd.openxmlformats-officedocument.oleObject"/>
  <Override PartName="/ppt/embeddings/oleObject1.bin" ContentType="application/vnd.openxmlformats-officedocument.oleObject"/>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13716000" cx="24384000"/>
  <p:notesSz cx="6858000" cy="9144000"/>
  <p:embeddedFontLs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76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61" roundtripDataSignature="AMtx7mhUhDL18NUogMjQiu4WmYxovD5A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39" Type="http://schemas.openxmlformats.org/officeDocument/2006/relationships/slide" Target="slides/slide32.xml"/><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slide" Target="slides/slide35.xml"/><Relationship Id="rId47" Type="http://schemas.openxmlformats.org/officeDocument/2006/relationships/slide" Target="slides/slide40.xml"/><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slide" Target="slides/slide43.xml"/><Relationship Id="rId55" Type="http://schemas.openxmlformats.org/officeDocument/2006/relationships/font" Target="fonts/HelveticaNeue-italic.fntdata"/><Relationship Id="rId63"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slide" Target="slides/slide38.xml"/><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HelveticaNeue-regular.fntdata"/><Relationship Id="rId11" Type="http://schemas.openxmlformats.org/officeDocument/2006/relationships/slide" Target="slides/slide4.xml"/><Relationship Id="rId58" Type="http://schemas.openxmlformats.org/officeDocument/2006/relationships/font" Target="fonts/HelveticaNeueLight-bold.fntdata"/><Relationship Id="rId5" Type="http://schemas.openxmlformats.org/officeDocument/2006/relationships/slideMaster" Target="slideMasters/slideMaster2.xml"/><Relationship Id="rId61" Type="http://customschemas.google.com/relationships/presentationmetadata" Target="metadata"/><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slide" Target="slides/slide41.xml"/><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56" Type="http://schemas.openxmlformats.org/officeDocument/2006/relationships/font" Target="fonts/HelveticaNeue-boldItalic.fntdata"/><Relationship Id="rId14" Type="http://schemas.openxmlformats.org/officeDocument/2006/relationships/slide" Target="slides/slide7.xml"/><Relationship Id="rId64" Type="http://schemas.openxmlformats.org/officeDocument/2006/relationships/customXml" Target="../customXml/item3.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presProps" Target="presProps.xml"/><Relationship Id="rId46" Type="http://schemas.openxmlformats.org/officeDocument/2006/relationships/slide" Target="slides/slide39.xml"/><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font" Target="fonts/HelveticaNeueLight-italic.fntdata"/><Relationship Id="rId17" Type="http://schemas.openxmlformats.org/officeDocument/2006/relationships/slide" Target="slides/slide10.xml"/><Relationship Id="rId41" Type="http://schemas.openxmlformats.org/officeDocument/2006/relationships/slide" Target="slides/slide34.xml"/><Relationship Id="rId20" Type="http://schemas.openxmlformats.org/officeDocument/2006/relationships/slide" Target="slides/slide13.xml"/><Relationship Id="rId54" Type="http://schemas.openxmlformats.org/officeDocument/2006/relationships/font" Target="fonts/HelveticaNeue-bold.fntdata"/><Relationship Id="rId62" Type="http://schemas.openxmlformats.org/officeDocument/2006/relationships/customXml" Target="../customXml/item1.xml"/><Relationship Id="rId1" Type="http://schemas.openxmlformats.org/officeDocument/2006/relationships/theme" Target="theme/theme3.xml"/><Relationship Id="rId6" Type="http://schemas.openxmlformats.org/officeDocument/2006/relationships/slideMaster" Target="slideMasters/slideMaster3.xml"/><Relationship Id="rId49" Type="http://schemas.openxmlformats.org/officeDocument/2006/relationships/slide" Target="slides/slide42.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font" Target="fonts/HelveticaNeueLight-regular.fntdata"/><Relationship Id="rId15" Type="http://schemas.openxmlformats.org/officeDocument/2006/relationships/slide" Target="slides/slide8.xml"/><Relationship Id="rId44" Type="http://schemas.openxmlformats.org/officeDocument/2006/relationships/slide" Target="slides/slide37.xml"/><Relationship Id="rId31" Type="http://schemas.openxmlformats.org/officeDocument/2006/relationships/slide" Target="slides/slide24.xml"/><Relationship Id="rId60" Type="http://schemas.openxmlformats.org/officeDocument/2006/relationships/font" Target="fonts/HelveticaNeueLight-boldItalic.fntdata"/><Relationship Id="rId52" Type="http://schemas.openxmlformats.org/officeDocument/2006/relationships/slide" Target="slides/slide45.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SzPts val="2200"/>
              <a:buFont typeface="Helvetica Neue"/>
              <a:buNone/>
            </a:pPr>
            <a:r>
              <a:t/>
            </a:r>
            <a:endParaRPr/>
          </a:p>
        </p:txBody>
      </p:sp>
      <p:sp>
        <p:nvSpPr>
          <p:cNvPr id="164" name="Google Shape;1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tr-TR" sz="2200">
                <a:latin typeface="Helvetica Neue"/>
                <a:ea typeface="Helvetica Neue"/>
                <a:cs typeface="Helvetica Neue"/>
                <a:sym typeface="Helvetica Neue"/>
              </a:rPr>
              <a:t>Before we begin, we will need to install Visual Studio. We will be using Visual Studio to edit and compile our native code. Download the latest version of Visual Studio Community Edition and run the installer. It’s important to note that Visual Studio does not install C++ tooling support by default, so you will have to choose Custom installation and then choose the C++ components that you’ll need for your workflow</a:t>
            </a:r>
            <a:r>
              <a:rPr b="0" i="0" lang="tr-TR" sz="2200" u="none" strike="noStrike">
                <a:latin typeface="Helvetica Neue"/>
                <a:ea typeface="Helvetica Neue"/>
                <a:cs typeface="Helvetica Neue"/>
                <a:sym typeface="Helvetica Neue"/>
              </a:rPr>
              <a:t>.</a:t>
            </a:r>
            <a:endParaRPr b="0"/>
          </a:p>
          <a:p>
            <a:pPr indent="0" lvl="0" marL="0" rtl="0" algn="l">
              <a:lnSpc>
                <a:spcPct val="117999"/>
              </a:lnSpc>
              <a:spcBef>
                <a:spcPts val="0"/>
              </a:spcBef>
              <a:spcAft>
                <a:spcPts val="0"/>
              </a:spcAft>
              <a:buNone/>
            </a:pPr>
            <a:br>
              <a:rPr lang="tr-T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tr-TR" sz="2200">
                <a:latin typeface="Helvetica Neue"/>
                <a:ea typeface="Helvetica Neue"/>
                <a:cs typeface="Helvetica Neue"/>
                <a:sym typeface="Helvetica Neue"/>
              </a:rPr>
              <a:t>There are two easy steps involved in creating a new class with the Class Wizard. First select the class you would like to subclass. Initially you are presented with a list of the more popular classes that people would want to be subclassing, but you can see a full list by toggling the “Show All Classes” checkbox in the top right corner.</a:t>
            </a:r>
            <a:endParaRPr/>
          </a:p>
          <a:p>
            <a:pPr indent="0" lvl="0" marL="0" rtl="0" algn="l">
              <a:lnSpc>
                <a:spcPct val="117999"/>
              </a:lnSpc>
              <a:spcBef>
                <a:spcPts val="0"/>
              </a:spcBef>
              <a:spcAft>
                <a:spcPts val="0"/>
              </a:spcAft>
              <a:buNone/>
            </a:pPr>
            <a:br>
              <a:rPr lang="tr-TR" sz="2200">
                <a:latin typeface="Helvetica Neue"/>
                <a:ea typeface="Helvetica Neue"/>
                <a:cs typeface="Helvetica Neue"/>
                <a:sym typeface="Helvetica Neue"/>
              </a:rPr>
            </a:br>
            <a:r>
              <a:rPr lang="tr-TR" sz="2200">
                <a:latin typeface="Helvetica Neue"/>
                <a:ea typeface="Helvetica Neue"/>
                <a:cs typeface="Helvetica Neue"/>
                <a:sym typeface="Helvetica Neue"/>
              </a:rPr>
              <a:t>After you have chosen the class you want to subclass, the only other thing you need to do is to name your class. When you are finished, click the “Create Class” button and the Class Wizard will generate header and source files, open them in Visual Studio ready to be edited, and, by default, compile your new class</a:t>
            </a:r>
            <a:r>
              <a:rPr b="0" i="0" lang="tr-TR" sz="2200" u="none" strike="noStrike">
                <a:latin typeface="Helvetica Neue"/>
                <a:ea typeface="Helvetica Neue"/>
                <a:cs typeface="Helvetica Neue"/>
                <a:sym typeface="Helvetica Neue"/>
              </a:rPr>
              <a:t>.</a:t>
            </a:r>
            <a:endParaRPr b="0"/>
          </a:p>
          <a:p>
            <a:pPr indent="0" lvl="0" marL="0" rtl="0" algn="l">
              <a:lnSpc>
                <a:spcPct val="117999"/>
              </a:lnSpc>
              <a:spcBef>
                <a:spcPts val="0"/>
              </a:spcBef>
              <a:spcAft>
                <a:spcPts val="0"/>
              </a:spcAft>
              <a:buNone/>
            </a:pPr>
            <a:br>
              <a:rPr lang="tr-TR"/>
            </a:b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8" name="Google Shape;498;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 name="Google Shape;52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tr-TR" sz="2200">
                <a:latin typeface="Helvetica Neue"/>
                <a:ea typeface="Helvetica Neue"/>
                <a:cs typeface="Helvetica Neue"/>
                <a:sym typeface="Helvetica Neue"/>
              </a:rPr>
              <a:t>Blueprints are an extremely powerful tool for designers. They enable nearly anyone to be able to program gameplay behaviors without taking up engineer time, and they have a very short iteration time, allowing you to quickly create and tweak prototypes and features. Creating and tweaking visual effects is much easier and quicker and can allow artists to implement their own art in engine.</a:t>
            </a:r>
            <a:endParaRPr/>
          </a:p>
          <a:p>
            <a:pPr indent="0" lvl="0" marL="0" rtl="0" algn="l">
              <a:lnSpc>
                <a:spcPct val="117999"/>
              </a:lnSpc>
              <a:spcBef>
                <a:spcPts val="0"/>
              </a:spcBef>
              <a:spcAft>
                <a:spcPts val="0"/>
              </a:spcAft>
              <a:buNone/>
            </a:pPr>
            <a:br>
              <a:rPr lang="tr-TR" sz="2200">
                <a:latin typeface="Helvetica Neue"/>
                <a:ea typeface="Helvetica Neue"/>
                <a:cs typeface="Helvetica Neue"/>
                <a:sym typeface="Helvetica Neue"/>
              </a:rPr>
            </a:br>
            <a:r>
              <a:rPr lang="tr-TR" sz="2200">
                <a:latin typeface="Helvetica Neue"/>
                <a:ea typeface="Helvetica Neue"/>
                <a:cs typeface="Helvetica Neue"/>
                <a:sym typeface="Helvetica Neue"/>
              </a:rPr>
              <a:t>C++, while being more complicated, has a number of strengths. Native debugging tools are much more mature and powerful, making it easier to track down issues. Native source files are much more suitable for source control packages, giving you easy access to merge and diff tools that aren’t reliant on the Unreal Editor.</a:t>
            </a:r>
            <a:endParaRPr/>
          </a:p>
          <a:p>
            <a:pPr indent="0" lvl="0" marL="0" rtl="0" algn="l">
              <a:lnSpc>
                <a:spcPct val="117999"/>
              </a:lnSpc>
              <a:spcBef>
                <a:spcPts val="0"/>
              </a:spcBef>
              <a:spcAft>
                <a:spcPts val="0"/>
              </a:spcAft>
              <a:buNone/>
            </a:pPr>
            <a:r>
              <a:rPr lang="tr-TR" sz="2200">
                <a:latin typeface="Helvetica Neue"/>
                <a:ea typeface="Helvetica Neue"/>
                <a:cs typeface="Helvetica Neue"/>
                <a:sym typeface="Helvetica Neue"/>
              </a:rPr>
              <a:t> </a:t>
            </a:r>
            <a:endParaRPr/>
          </a:p>
          <a:p>
            <a:pPr indent="0" lvl="0" marL="0" rtl="0" algn="l">
              <a:lnSpc>
                <a:spcPct val="117999"/>
              </a:lnSpc>
              <a:spcBef>
                <a:spcPts val="0"/>
              </a:spcBef>
              <a:spcAft>
                <a:spcPts val="0"/>
              </a:spcAft>
              <a:buNone/>
            </a:pPr>
            <a:r>
              <a:rPr lang="tr-TR" sz="2200">
                <a:latin typeface="Helvetica Neue"/>
                <a:ea typeface="Helvetica Neue"/>
                <a:cs typeface="Helvetica Neue"/>
                <a:sym typeface="Helvetica Neue"/>
              </a:rPr>
              <a:t>There are a few areas, such as mathematical operations, that are less verbose and easier to maintain natively than their Blueprint counterparts. There are also a number of areas of the code base that can only be accessed through the C++ API.</a:t>
            </a:r>
            <a:endParaRPr/>
          </a:p>
          <a:p>
            <a:pPr indent="0" lvl="0" marL="0" rtl="0" algn="l">
              <a:lnSpc>
                <a:spcPct val="117999"/>
              </a:lnSpc>
              <a:spcBef>
                <a:spcPts val="0"/>
              </a:spcBef>
              <a:spcAft>
                <a:spcPts val="0"/>
              </a:spcAft>
              <a:buNone/>
            </a:pPr>
            <a:br>
              <a:rPr lang="tr-TR" sz="2200">
                <a:latin typeface="Helvetica Neue"/>
                <a:ea typeface="Helvetica Neue"/>
                <a:cs typeface="Helvetica Neue"/>
                <a:sym typeface="Helvetica Neue"/>
              </a:rPr>
            </a:br>
            <a:r>
              <a:rPr lang="tr-TR" sz="2200">
                <a:latin typeface="Helvetica Neue"/>
                <a:ea typeface="Helvetica Neue"/>
                <a:cs typeface="Helvetica Neue"/>
                <a:sym typeface="Helvetica Neue"/>
              </a:rPr>
              <a:t>Both of these systems are powerful in their own right, but the Engine really shines when these methods are used in conjunction with each other, programmers creating gameplay building blocks in C++ and designers taking those blocks and making interesting gameplay.</a:t>
            </a:r>
            <a:endParaRPr b="0"/>
          </a:p>
          <a:p>
            <a:pPr indent="0" lvl="0" marL="0" rtl="0" algn="l">
              <a:lnSpc>
                <a:spcPct val="117999"/>
              </a:lnSpc>
              <a:spcBef>
                <a:spcPts val="0"/>
              </a:spcBef>
              <a:spcAft>
                <a:spcPts val="0"/>
              </a:spcAft>
              <a:buNone/>
            </a:pPr>
            <a:br>
              <a:rPr lang="tr-T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7"/>
          <p:cNvSpPr txBox="1"/>
          <p:nvPr>
            <p:ph type="ctrTitle"/>
          </p:nvPr>
        </p:nvSpPr>
        <p:spPr>
          <a:xfrm>
            <a:off x="3048000" y="2244724"/>
            <a:ext cx="18288000" cy="47752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12000"/>
              <a:buFont typeface="Calibri"/>
              <a:buNone/>
              <a:defRPr b="0" i="0" sz="120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47"/>
          <p:cNvSpPr txBox="1"/>
          <p:nvPr>
            <p:ph idx="1" type="subTitle"/>
          </p:nvPr>
        </p:nvSpPr>
        <p:spPr>
          <a:xfrm>
            <a:off x="3048000" y="7204075"/>
            <a:ext cx="18288000" cy="3311522"/>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20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1pPr>
            <a:lvl2pPr lvl="1" marR="0" algn="ctr">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2pPr>
            <a:lvl3pPr lvl="2" marR="0" algn="ctr">
              <a:lnSpc>
                <a:spcPct val="90000"/>
              </a:lnSpc>
              <a:spcBef>
                <a:spcPts val="100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3pPr>
            <a:lvl4pPr lvl="3" marR="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4pPr>
            <a:lvl5pPr lvl="4" marR="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5pPr>
            <a:lvl6pPr lvl="5" marR="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6pPr>
            <a:lvl7pPr lvl="6" marR="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7pPr>
            <a:lvl8pPr lvl="7" marR="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8pPr>
            <a:lvl9pPr lvl="8" marR="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9pPr>
          </a:lstStyle>
          <a:p/>
        </p:txBody>
      </p:sp>
      <p:sp>
        <p:nvSpPr>
          <p:cNvPr id="14" name="Google Shape;14;p47"/>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15" name="Google Shape;15;p47"/>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16" name="Google Shape;16;p47"/>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 name="Shape 68"/>
        <p:cNvGrpSpPr/>
        <p:nvPr/>
      </p:nvGrpSpPr>
      <p:grpSpPr>
        <a:xfrm>
          <a:off x="0" y="0"/>
          <a:ext cx="0" cy="0"/>
          <a:chOff x="0" y="0"/>
          <a:chExt cx="0" cy="0"/>
        </a:xfrm>
      </p:grpSpPr>
      <p:sp>
        <p:nvSpPr>
          <p:cNvPr id="69" name="Google Shape;69;p61"/>
          <p:cNvSpPr txBox="1"/>
          <p:nvPr>
            <p:ph type="title"/>
          </p:nvPr>
        </p:nvSpPr>
        <p:spPr>
          <a:xfrm rot="5400000">
            <a:off x="14266862" y="3913189"/>
            <a:ext cx="11623676" cy="5257798"/>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0" name="Google Shape;70;p61"/>
          <p:cNvSpPr txBox="1"/>
          <p:nvPr>
            <p:ph idx="1" type="body"/>
          </p:nvPr>
        </p:nvSpPr>
        <p:spPr>
          <a:xfrm rot="5400000">
            <a:off x="3598862" y="-1192209"/>
            <a:ext cx="11623676" cy="15468598"/>
          </a:xfrm>
          <a:prstGeom prst="rect">
            <a:avLst/>
          </a:prstGeom>
          <a:noFill/>
          <a:ln>
            <a:noFill/>
          </a:ln>
        </p:spPr>
        <p:txBody>
          <a:bodyPr anchorCtr="0" anchor="t" bIns="91425" lIns="91425" spcFirstLastPara="1" rIns="91425" wrap="square" tIns="91425">
            <a:noAutofit/>
          </a:bodyPr>
          <a:lstStyle>
            <a:lvl1pPr indent="-584200" lvl="0" marL="457200" marR="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1" name="Google Shape;71;p61"/>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72" name="Google Shape;72;p61"/>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73" name="Google Shape;73;p61"/>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ype="tx">
  <p:cSld name="TITLE_AND_BODY">
    <p:spTree>
      <p:nvGrpSpPr>
        <p:cNvPr id="78" name="Shape 78"/>
        <p:cNvGrpSpPr/>
        <p:nvPr/>
      </p:nvGrpSpPr>
      <p:grpSpPr>
        <a:xfrm>
          <a:off x="0" y="0"/>
          <a:ext cx="0" cy="0"/>
          <a:chOff x="0" y="0"/>
          <a:chExt cx="0" cy="0"/>
        </a:xfrm>
      </p:grpSpPr>
      <p:sp>
        <p:nvSpPr>
          <p:cNvPr id="79" name="Google Shape;79;p49"/>
          <p:cNvSpPr txBox="1"/>
          <p:nvPr>
            <p:ph idx="12" type="sldNum"/>
          </p:nvPr>
        </p:nvSpPr>
        <p:spPr>
          <a:xfrm>
            <a:off x="23738971" y="13131800"/>
            <a:ext cx="396826" cy="4064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0" name="Shape 80"/>
        <p:cNvGrpSpPr/>
        <p:nvPr/>
      </p:nvGrpSpPr>
      <p:grpSpPr>
        <a:xfrm>
          <a:off x="0" y="0"/>
          <a:ext cx="0" cy="0"/>
          <a:chOff x="0" y="0"/>
          <a:chExt cx="0" cy="0"/>
        </a:xfrm>
      </p:grpSpPr>
      <p:sp>
        <p:nvSpPr>
          <p:cNvPr id="81" name="Google Shape;81;p50"/>
          <p:cNvSpPr/>
          <p:nvPr/>
        </p:nvSpPr>
        <p:spPr>
          <a:xfrm>
            <a:off x="12129796" y="0"/>
            <a:ext cx="12254204" cy="13716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solidFill>
                <a:schemeClr val="lt1"/>
              </a:solidFill>
              <a:latin typeface="Helvetica Neue Light"/>
              <a:ea typeface="Helvetica Neue Light"/>
              <a:cs typeface="Helvetica Neue Light"/>
              <a:sym typeface="Helvetica Neue Light"/>
            </a:endParaRPr>
          </a:p>
        </p:txBody>
      </p:sp>
      <p:sp>
        <p:nvSpPr>
          <p:cNvPr id="82" name="Google Shape;82;p50"/>
          <p:cNvSpPr txBox="1"/>
          <p:nvPr>
            <p:ph type="title"/>
          </p:nvPr>
        </p:nvSpPr>
        <p:spPr>
          <a:xfrm>
            <a:off x="1679576" y="914399"/>
            <a:ext cx="9046123" cy="4365523"/>
          </a:xfrm>
          <a:prstGeom prst="rect">
            <a:avLst/>
          </a:prstGeom>
          <a:noFill/>
          <a:ln>
            <a:noFill/>
          </a:ln>
        </p:spPr>
        <p:txBody>
          <a:bodyPr anchorCtr="0" anchor="b" bIns="50800" lIns="50800" spcFirstLastPara="1" rIns="50800" wrap="square" tIns="50800">
            <a:normAutofit/>
          </a:bodyPr>
          <a:lstStyle>
            <a:lvl1pPr lvl="0" algn="l">
              <a:lnSpc>
                <a:spcPct val="100000"/>
              </a:lnSpc>
              <a:spcBef>
                <a:spcPts val="0"/>
              </a:spcBef>
              <a:spcAft>
                <a:spcPts val="0"/>
              </a:spcAft>
              <a:buClr>
                <a:srgbClr val="000000"/>
              </a:buClr>
              <a:buSzPts val="5000"/>
              <a:buFont typeface="Helvetica Neue Light"/>
              <a:buNone/>
              <a:defRPr b="1" sz="5000" cap="none"/>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3" name="Google Shape;83;p50"/>
          <p:cNvSpPr txBox="1"/>
          <p:nvPr>
            <p:ph idx="1" type="body"/>
          </p:nvPr>
        </p:nvSpPr>
        <p:spPr>
          <a:xfrm>
            <a:off x="12129796" y="0"/>
            <a:ext cx="12254204" cy="13716000"/>
          </a:xfrm>
          <a:prstGeom prst="rect">
            <a:avLst/>
          </a:prstGeom>
          <a:noFill/>
          <a:ln>
            <a:noFill/>
          </a:ln>
        </p:spPr>
        <p:txBody>
          <a:bodyPr anchorCtr="0" anchor="ctr" bIns="50800" lIns="50800" spcFirstLastPara="1" rIns="50800" wrap="square" tIns="50800">
            <a:normAutofit/>
          </a:bodyPr>
          <a:lstStyle>
            <a:lvl1pPr indent="-400050" lvl="0" marL="457200" algn="l">
              <a:lnSpc>
                <a:spcPct val="100000"/>
              </a:lnSpc>
              <a:spcBef>
                <a:spcPts val="5200"/>
              </a:spcBef>
              <a:spcAft>
                <a:spcPts val="0"/>
              </a:spcAft>
              <a:buClr>
                <a:srgbClr val="000000"/>
              </a:buClr>
              <a:buSzPts val="2700"/>
              <a:buFont typeface="Helvetica Neue Light"/>
              <a:buChar char="•"/>
              <a:defRPr sz="3600"/>
            </a:lvl1pPr>
            <a:lvl2pPr indent="-381000" lvl="1" marL="914400" algn="l">
              <a:lnSpc>
                <a:spcPct val="100000"/>
              </a:lnSpc>
              <a:spcBef>
                <a:spcPts val="5200"/>
              </a:spcBef>
              <a:spcAft>
                <a:spcPts val="0"/>
              </a:spcAft>
              <a:buClr>
                <a:srgbClr val="000000"/>
              </a:buClr>
              <a:buSzPts val="2400"/>
              <a:buFont typeface="Helvetica Neue Light"/>
              <a:buChar char="•"/>
              <a:defRPr sz="3200"/>
            </a:lvl2pPr>
            <a:lvl3pPr indent="-342900" lvl="2" marL="1371600" algn="l">
              <a:lnSpc>
                <a:spcPct val="100000"/>
              </a:lnSpc>
              <a:spcBef>
                <a:spcPts val="5200"/>
              </a:spcBef>
              <a:spcAft>
                <a:spcPts val="0"/>
              </a:spcAft>
              <a:buClr>
                <a:srgbClr val="000000"/>
              </a:buClr>
              <a:buSzPts val="1800"/>
              <a:buFont typeface="Helvetica Neue Light"/>
              <a:buChar char="•"/>
              <a:defRPr sz="2400"/>
            </a:lvl3pPr>
            <a:lvl4pPr indent="-314325" lvl="3" marL="1828800" algn="l">
              <a:lnSpc>
                <a:spcPct val="100000"/>
              </a:lnSpc>
              <a:spcBef>
                <a:spcPts val="5200"/>
              </a:spcBef>
              <a:spcAft>
                <a:spcPts val="0"/>
              </a:spcAft>
              <a:buClr>
                <a:srgbClr val="000000"/>
              </a:buClr>
              <a:buSzPts val="1350"/>
              <a:buFont typeface="Helvetica Neue Light"/>
              <a:buChar char="•"/>
              <a:defRPr sz="1800"/>
            </a:lvl4pPr>
            <a:lvl5pPr indent="-314325" lvl="4" marL="2286000" algn="l">
              <a:lnSpc>
                <a:spcPct val="100000"/>
              </a:lnSpc>
              <a:spcBef>
                <a:spcPts val="5200"/>
              </a:spcBef>
              <a:spcAft>
                <a:spcPts val="0"/>
              </a:spcAft>
              <a:buClr>
                <a:srgbClr val="000000"/>
              </a:buClr>
              <a:buSzPts val="1350"/>
              <a:buFont typeface="Helvetica Neue Light"/>
              <a:buChar char="•"/>
              <a:defRPr sz="1800"/>
            </a:lvl5pPr>
            <a:lvl6pPr indent="-419100" lvl="5" marL="2743200" algn="l">
              <a:lnSpc>
                <a:spcPct val="100000"/>
              </a:lnSpc>
              <a:spcBef>
                <a:spcPts val="5200"/>
              </a:spcBef>
              <a:spcAft>
                <a:spcPts val="0"/>
              </a:spcAft>
              <a:buClr>
                <a:srgbClr val="000000"/>
              </a:buClr>
              <a:buSzPts val="3000"/>
              <a:buFont typeface="Helvetica Neue Light"/>
              <a:buChar char="•"/>
              <a:defRPr sz="4000"/>
            </a:lvl6pPr>
            <a:lvl7pPr indent="-419100" lvl="6" marL="3200400" algn="l">
              <a:lnSpc>
                <a:spcPct val="100000"/>
              </a:lnSpc>
              <a:spcBef>
                <a:spcPts val="5200"/>
              </a:spcBef>
              <a:spcAft>
                <a:spcPts val="0"/>
              </a:spcAft>
              <a:buClr>
                <a:srgbClr val="000000"/>
              </a:buClr>
              <a:buSzPts val="3000"/>
              <a:buFont typeface="Helvetica Neue Light"/>
              <a:buChar char="•"/>
              <a:defRPr sz="4000"/>
            </a:lvl7pPr>
            <a:lvl8pPr indent="-419100" lvl="7" marL="3657600" algn="l">
              <a:lnSpc>
                <a:spcPct val="100000"/>
              </a:lnSpc>
              <a:spcBef>
                <a:spcPts val="5200"/>
              </a:spcBef>
              <a:spcAft>
                <a:spcPts val="0"/>
              </a:spcAft>
              <a:buClr>
                <a:srgbClr val="000000"/>
              </a:buClr>
              <a:buSzPts val="3000"/>
              <a:buFont typeface="Helvetica Neue Light"/>
              <a:buChar char="•"/>
              <a:defRPr sz="4000"/>
            </a:lvl8pPr>
            <a:lvl9pPr indent="-419100" lvl="8" marL="4114800" algn="l">
              <a:lnSpc>
                <a:spcPct val="100000"/>
              </a:lnSpc>
              <a:spcBef>
                <a:spcPts val="5200"/>
              </a:spcBef>
              <a:spcAft>
                <a:spcPts val="0"/>
              </a:spcAft>
              <a:buClr>
                <a:srgbClr val="000000"/>
              </a:buClr>
              <a:buSzPts val="3000"/>
              <a:buFont typeface="Helvetica Neue Light"/>
              <a:buChar char="•"/>
              <a:defRPr sz="4000"/>
            </a:lvl9pPr>
          </a:lstStyle>
          <a:p/>
        </p:txBody>
      </p:sp>
      <p:sp>
        <p:nvSpPr>
          <p:cNvPr id="84" name="Google Shape;84;p50"/>
          <p:cNvSpPr/>
          <p:nvPr/>
        </p:nvSpPr>
        <p:spPr>
          <a:xfrm>
            <a:off x="1752108" y="5586815"/>
            <a:ext cx="897359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85" name="Google Shape;85;p50"/>
          <p:cNvPicPr preferRelativeResize="0"/>
          <p:nvPr/>
        </p:nvPicPr>
        <p:blipFill rotWithShape="1">
          <a:blip r:embed="rId2">
            <a:alphaModFix/>
          </a:blip>
          <a:srcRect b="30822" l="16436" r="16029" t="8536"/>
          <a:stretch/>
        </p:blipFill>
        <p:spPr>
          <a:xfrm>
            <a:off x="4693243" y="403083"/>
            <a:ext cx="2626729" cy="2683625"/>
          </a:xfrm>
          <a:prstGeom prst="rect">
            <a:avLst/>
          </a:prstGeom>
          <a:noFill/>
          <a:ln>
            <a:noFill/>
          </a:ln>
        </p:spPr>
      </p:pic>
      <p:sp>
        <p:nvSpPr>
          <p:cNvPr id="86" name="Google Shape;86;p50"/>
          <p:cNvSpPr txBox="1"/>
          <p:nvPr>
            <p:ph idx="2" type="body"/>
          </p:nvPr>
        </p:nvSpPr>
        <p:spPr>
          <a:xfrm>
            <a:off x="1679575" y="5943600"/>
            <a:ext cx="9045575" cy="8002587"/>
          </a:xfrm>
          <a:prstGeom prst="rect">
            <a:avLst/>
          </a:prstGeom>
          <a:noFill/>
          <a:ln>
            <a:noFill/>
          </a:ln>
        </p:spPr>
        <p:txBody>
          <a:bodyPr anchorCtr="0" anchor="ctr" bIns="50800" lIns="50800" spcFirstLastPara="1" rIns="50800" wrap="square" tIns="50800">
            <a:normAutofit/>
          </a:bodyPr>
          <a:lstStyle>
            <a:lvl1pPr indent="-361950" lvl="0" marL="457200" algn="l">
              <a:lnSpc>
                <a:spcPct val="100000"/>
              </a:lnSpc>
              <a:spcBef>
                <a:spcPts val="5200"/>
              </a:spcBef>
              <a:spcAft>
                <a:spcPts val="0"/>
              </a:spcAft>
              <a:buClr>
                <a:srgbClr val="000000"/>
              </a:buClr>
              <a:buSzPts val="2100"/>
              <a:buFont typeface="Helvetica Neue Light"/>
              <a:buChar char="•"/>
              <a:defRPr sz="2800"/>
            </a:lvl1pPr>
            <a:lvl2pPr indent="-361950" lvl="1" marL="914400" algn="l">
              <a:lnSpc>
                <a:spcPct val="100000"/>
              </a:lnSpc>
              <a:spcBef>
                <a:spcPts val="5200"/>
              </a:spcBef>
              <a:spcAft>
                <a:spcPts val="0"/>
              </a:spcAft>
              <a:buClr>
                <a:srgbClr val="000000"/>
              </a:buClr>
              <a:buSzPts val="2100"/>
              <a:buFont typeface="Helvetica Neue Light"/>
              <a:buChar char="•"/>
              <a:defRPr sz="2800"/>
            </a:lvl2pPr>
            <a:lvl3pPr indent="-361950" lvl="2" marL="1371600" algn="l">
              <a:lnSpc>
                <a:spcPct val="100000"/>
              </a:lnSpc>
              <a:spcBef>
                <a:spcPts val="5200"/>
              </a:spcBef>
              <a:spcAft>
                <a:spcPts val="0"/>
              </a:spcAft>
              <a:buClr>
                <a:srgbClr val="000000"/>
              </a:buClr>
              <a:buSzPts val="2100"/>
              <a:buFont typeface="Helvetica Neue Light"/>
              <a:buChar char="•"/>
              <a:defRPr sz="2800"/>
            </a:lvl3pPr>
            <a:lvl4pPr indent="-361950" lvl="3" marL="1828800" algn="l">
              <a:lnSpc>
                <a:spcPct val="100000"/>
              </a:lnSpc>
              <a:spcBef>
                <a:spcPts val="5200"/>
              </a:spcBef>
              <a:spcAft>
                <a:spcPts val="0"/>
              </a:spcAft>
              <a:buClr>
                <a:srgbClr val="000000"/>
              </a:buClr>
              <a:buSzPts val="2100"/>
              <a:buFont typeface="Helvetica Neue Light"/>
              <a:buChar char="•"/>
              <a:defRPr sz="2800"/>
            </a:lvl4pPr>
            <a:lvl5pPr indent="-361950" lvl="4" marL="2286000" algn="l">
              <a:lnSpc>
                <a:spcPct val="100000"/>
              </a:lnSpc>
              <a:spcBef>
                <a:spcPts val="5200"/>
              </a:spcBef>
              <a:spcAft>
                <a:spcPts val="0"/>
              </a:spcAft>
              <a:buClr>
                <a:srgbClr val="000000"/>
              </a:buClr>
              <a:buSzPts val="2100"/>
              <a:buFont typeface="Helvetica Neue Light"/>
              <a:buChar char="•"/>
              <a:defRPr sz="2800"/>
            </a:lvl5pPr>
            <a:lvl6pPr indent="-314325" lvl="5" marL="2743200" algn="l">
              <a:lnSpc>
                <a:spcPct val="100000"/>
              </a:lnSpc>
              <a:spcBef>
                <a:spcPts val="5200"/>
              </a:spcBef>
              <a:spcAft>
                <a:spcPts val="0"/>
              </a:spcAft>
              <a:buClr>
                <a:srgbClr val="000000"/>
              </a:buClr>
              <a:buSzPts val="1350"/>
              <a:buChar char="•"/>
              <a:defRPr/>
            </a:lvl6pPr>
            <a:lvl7pPr indent="-314325" lvl="6" marL="3200400" algn="l">
              <a:lnSpc>
                <a:spcPct val="100000"/>
              </a:lnSpc>
              <a:spcBef>
                <a:spcPts val="5200"/>
              </a:spcBef>
              <a:spcAft>
                <a:spcPts val="0"/>
              </a:spcAft>
              <a:buClr>
                <a:srgbClr val="000000"/>
              </a:buClr>
              <a:buSzPts val="1350"/>
              <a:buChar char="•"/>
              <a:defRPr/>
            </a:lvl7pPr>
            <a:lvl8pPr indent="-314325" lvl="7" marL="3657600" algn="l">
              <a:lnSpc>
                <a:spcPct val="100000"/>
              </a:lnSpc>
              <a:spcBef>
                <a:spcPts val="5200"/>
              </a:spcBef>
              <a:spcAft>
                <a:spcPts val="0"/>
              </a:spcAft>
              <a:buClr>
                <a:srgbClr val="000000"/>
              </a:buClr>
              <a:buSzPts val="1350"/>
              <a:buChar char="•"/>
              <a:defRPr/>
            </a:lvl8pPr>
            <a:lvl9pPr indent="-314325" lvl="8" marL="4114800" algn="l">
              <a:lnSpc>
                <a:spcPct val="100000"/>
              </a:lnSpc>
              <a:spcBef>
                <a:spcPts val="5200"/>
              </a:spcBef>
              <a:spcAft>
                <a:spcPts val="0"/>
              </a:spcAft>
              <a:buClr>
                <a:srgbClr val="000000"/>
              </a:buClr>
              <a:buSzPts val="135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52"/>
          <p:cNvSpPr txBox="1"/>
          <p:nvPr>
            <p:ph type="title"/>
          </p:nvPr>
        </p:nvSpPr>
        <p:spPr>
          <a:xfrm>
            <a:off x="1679577" y="914400"/>
            <a:ext cx="7864474"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52"/>
          <p:cNvSpPr/>
          <p:nvPr>
            <p:ph idx="2" type="pic"/>
          </p:nvPr>
        </p:nvSpPr>
        <p:spPr>
          <a:xfrm>
            <a:off x="10366376" y="1974851"/>
            <a:ext cx="12344400" cy="9747250"/>
          </a:xfrm>
          <a:prstGeom prst="rect">
            <a:avLst/>
          </a:prstGeom>
          <a:noFill/>
          <a:ln>
            <a:noFill/>
          </a:ln>
        </p:spPr>
      </p:sp>
      <p:sp>
        <p:nvSpPr>
          <p:cNvPr id="96" name="Google Shape;96;p52"/>
          <p:cNvSpPr txBox="1"/>
          <p:nvPr>
            <p:ph idx="1" type="body"/>
          </p:nvPr>
        </p:nvSpPr>
        <p:spPr>
          <a:xfrm>
            <a:off x="1679577" y="4114800"/>
            <a:ext cx="7864474"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97" name="Google Shape;97;p52"/>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8" name="Google Shape;98;p52"/>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9" name="Google Shape;99;p52"/>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62"/>
          <p:cNvSpPr txBox="1"/>
          <p:nvPr>
            <p:ph type="ctrTitle"/>
          </p:nvPr>
        </p:nvSpPr>
        <p:spPr>
          <a:xfrm>
            <a:off x="3048000" y="2244726"/>
            <a:ext cx="18288000" cy="4775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2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62"/>
          <p:cNvSpPr txBox="1"/>
          <p:nvPr>
            <p:ph idx="1" type="subTitle"/>
          </p:nvPr>
        </p:nvSpPr>
        <p:spPr>
          <a:xfrm>
            <a:off x="3048000" y="7204076"/>
            <a:ext cx="18288000" cy="331152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103" name="Google Shape;103;p62"/>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4" name="Google Shape;104;p62"/>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5" name="Google Shape;105;p62"/>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6" name="Shape 106"/>
        <p:cNvGrpSpPr/>
        <p:nvPr/>
      </p:nvGrpSpPr>
      <p:grpSpPr>
        <a:xfrm>
          <a:off x="0" y="0"/>
          <a:ext cx="0" cy="0"/>
          <a:chOff x="0" y="0"/>
          <a:chExt cx="0" cy="0"/>
        </a:xfrm>
      </p:grpSpPr>
      <p:sp>
        <p:nvSpPr>
          <p:cNvPr id="107" name="Google Shape;107;p63"/>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63"/>
          <p:cNvSpPr txBox="1"/>
          <p:nvPr>
            <p:ph idx="1" type="body"/>
          </p:nvPr>
        </p:nvSpPr>
        <p:spPr>
          <a:xfrm>
            <a:off x="1676400" y="3651250"/>
            <a:ext cx="21031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09" name="Google Shape;109;p63"/>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0" name="Google Shape;110;p63"/>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1" name="Google Shape;111;p63"/>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64"/>
          <p:cNvSpPr txBox="1"/>
          <p:nvPr>
            <p:ph type="title"/>
          </p:nvPr>
        </p:nvSpPr>
        <p:spPr>
          <a:xfrm>
            <a:off x="1663700" y="3419477"/>
            <a:ext cx="21031200"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64"/>
          <p:cNvSpPr txBox="1"/>
          <p:nvPr>
            <p:ph idx="1" type="body"/>
          </p:nvPr>
        </p:nvSpPr>
        <p:spPr>
          <a:xfrm>
            <a:off x="1663700" y="9178927"/>
            <a:ext cx="21031200"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115" name="Google Shape;115;p64"/>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6" name="Google Shape;116;p64"/>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7" name="Google Shape;117;p64"/>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8" name="Shape 118"/>
        <p:cNvGrpSpPr/>
        <p:nvPr/>
      </p:nvGrpSpPr>
      <p:grpSpPr>
        <a:xfrm>
          <a:off x="0" y="0"/>
          <a:ext cx="0" cy="0"/>
          <a:chOff x="0" y="0"/>
          <a:chExt cx="0" cy="0"/>
        </a:xfrm>
      </p:grpSpPr>
      <p:sp>
        <p:nvSpPr>
          <p:cNvPr id="119" name="Google Shape;119;p65"/>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65"/>
          <p:cNvSpPr txBox="1"/>
          <p:nvPr>
            <p:ph idx="1" type="body"/>
          </p:nvPr>
        </p:nvSpPr>
        <p:spPr>
          <a:xfrm>
            <a:off x="1676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1" name="Google Shape;121;p65"/>
          <p:cNvSpPr txBox="1"/>
          <p:nvPr>
            <p:ph idx="2" type="body"/>
          </p:nvPr>
        </p:nvSpPr>
        <p:spPr>
          <a:xfrm>
            <a:off x="12344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2" name="Google Shape;122;p65"/>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3" name="Google Shape;123;p65"/>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4" name="Google Shape;124;p65"/>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5" name="Shape 125"/>
        <p:cNvGrpSpPr/>
        <p:nvPr/>
      </p:nvGrpSpPr>
      <p:grpSpPr>
        <a:xfrm>
          <a:off x="0" y="0"/>
          <a:ext cx="0" cy="0"/>
          <a:chOff x="0" y="0"/>
          <a:chExt cx="0" cy="0"/>
        </a:xfrm>
      </p:grpSpPr>
      <p:sp>
        <p:nvSpPr>
          <p:cNvPr id="126" name="Google Shape;126;p66"/>
          <p:cNvSpPr txBox="1"/>
          <p:nvPr>
            <p:ph type="title"/>
          </p:nvPr>
        </p:nvSpPr>
        <p:spPr>
          <a:xfrm>
            <a:off x="1679576"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66"/>
          <p:cNvSpPr txBox="1"/>
          <p:nvPr>
            <p:ph idx="1" type="body"/>
          </p:nvPr>
        </p:nvSpPr>
        <p:spPr>
          <a:xfrm>
            <a:off x="1679577" y="3362326"/>
            <a:ext cx="10315574"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128" name="Google Shape;128;p66"/>
          <p:cNvSpPr txBox="1"/>
          <p:nvPr>
            <p:ph idx="2" type="body"/>
          </p:nvPr>
        </p:nvSpPr>
        <p:spPr>
          <a:xfrm>
            <a:off x="1679577" y="5010150"/>
            <a:ext cx="10315574"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9" name="Google Shape;129;p66"/>
          <p:cNvSpPr txBox="1"/>
          <p:nvPr>
            <p:ph idx="3" type="body"/>
          </p:nvPr>
        </p:nvSpPr>
        <p:spPr>
          <a:xfrm>
            <a:off x="12344400" y="3362326"/>
            <a:ext cx="10366376"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130" name="Google Shape;130;p66"/>
          <p:cNvSpPr txBox="1"/>
          <p:nvPr>
            <p:ph idx="4" type="body"/>
          </p:nvPr>
        </p:nvSpPr>
        <p:spPr>
          <a:xfrm>
            <a:off x="12344400" y="5010150"/>
            <a:ext cx="10366376"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31" name="Google Shape;131;p66"/>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2" name="Google Shape;132;p66"/>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3" name="Google Shape;133;p66"/>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67"/>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67"/>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7" name="Google Shape;137;p67"/>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8" name="Google Shape;138;p67"/>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3"/>
          <p:cNvSpPr txBox="1"/>
          <p:nvPr>
            <p:ph type="title"/>
          </p:nvPr>
        </p:nvSpPr>
        <p:spPr>
          <a:xfrm>
            <a:off x="1663701" y="3419477"/>
            <a:ext cx="21031198" cy="5705474"/>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2000"/>
              <a:buFont typeface="Calibri"/>
              <a:buNone/>
              <a:defRPr b="0" i="0" sz="120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53"/>
          <p:cNvSpPr txBox="1"/>
          <p:nvPr>
            <p:ph idx="1" type="body"/>
          </p:nvPr>
        </p:nvSpPr>
        <p:spPr>
          <a:xfrm>
            <a:off x="1663701" y="9178925"/>
            <a:ext cx="21031198" cy="30003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200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1pPr>
            <a:lvl2pPr indent="-228600" lvl="1" marL="914400" marR="0" algn="l">
              <a:lnSpc>
                <a:spcPct val="90000"/>
              </a:lnSpc>
              <a:spcBef>
                <a:spcPts val="1000"/>
              </a:spcBef>
              <a:spcAft>
                <a:spcPts val="0"/>
              </a:spcAft>
              <a:buClr>
                <a:srgbClr val="888888"/>
              </a:buClr>
              <a:buSzPts val="4000"/>
              <a:buFont typeface="Arial"/>
              <a:buNone/>
              <a:defRPr b="0" i="0" sz="4000" u="none" cap="none" strike="noStrike">
                <a:solidFill>
                  <a:srgbClr val="888888"/>
                </a:solidFill>
                <a:latin typeface="Calibri"/>
                <a:ea typeface="Calibri"/>
                <a:cs typeface="Calibri"/>
                <a:sym typeface="Calibri"/>
              </a:defRPr>
            </a:lvl2pPr>
            <a:lvl3pPr indent="-228600" lvl="2" marL="1371600" marR="0" algn="l">
              <a:lnSpc>
                <a:spcPct val="90000"/>
              </a:lnSpc>
              <a:spcBef>
                <a:spcPts val="1000"/>
              </a:spcBef>
              <a:spcAft>
                <a:spcPts val="0"/>
              </a:spcAft>
              <a:buClr>
                <a:srgbClr val="888888"/>
              </a:buClr>
              <a:buSzPts val="3600"/>
              <a:buFont typeface="Arial"/>
              <a:buNone/>
              <a:defRPr b="0" i="0" sz="3600" u="none" cap="none" strike="noStrike">
                <a:solidFill>
                  <a:srgbClr val="888888"/>
                </a:solidFill>
                <a:latin typeface="Calibri"/>
                <a:ea typeface="Calibri"/>
                <a:cs typeface="Calibri"/>
                <a:sym typeface="Calibri"/>
              </a:defRPr>
            </a:lvl3pPr>
            <a:lvl4pPr indent="-228600" lvl="3" marL="1828800" marR="0" algn="l">
              <a:lnSpc>
                <a:spcPct val="90000"/>
              </a:lnSpc>
              <a:spcBef>
                <a:spcPts val="10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4pPr>
            <a:lvl5pPr indent="-228600" lvl="4" marL="2286000" marR="0" algn="l">
              <a:lnSpc>
                <a:spcPct val="90000"/>
              </a:lnSpc>
              <a:spcBef>
                <a:spcPts val="10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5pPr>
            <a:lvl6pPr indent="-228600" lvl="5" marL="2743200" marR="0" algn="l">
              <a:lnSpc>
                <a:spcPct val="90000"/>
              </a:lnSpc>
              <a:spcBef>
                <a:spcPts val="10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6pPr>
            <a:lvl7pPr indent="-228600" lvl="6" marL="3200400" marR="0" algn="l">
              <a:lnSpc>
                <a:spcPct val="90000"/>
              </a:lnSpc>
              <a:spcBef>
                <a:spcPts val="10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7pPr>
            <a:lvl8pPr indent="-228600" lvl="7" marL="3657600" marR="0" algn="l">
              <a:lnSpc>
                <a:spcPct val="90000"/>
              </a:lnSpc>
              <a:spcBef>
                <a:spcPts val="10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8pPr>
            <a:lvl9pPr indent="-228600" lvl="8" marL="4114800" marR="0" algn="l">
              <a:lnSpc>
                <a:spcPct val="90000"/>
              </a:lnSpc>
              <a:spcBef>
                <a:spcPts val="10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9pPr>
          </a:lstStyle>
          <a:p/>
        </p:txBody>
      </p:sp>
      <p:sp>
        <p:nvSpPr>
          <p:cNvPr id="20" name="Google Shape;20;p53"/>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21" name="Google Shape;21;p53"/>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22" name="Google Shape;22;p53"/>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68"/>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41" name="Google Shape;141;p68"/>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42" name="Google Shape;142;p68"/>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3" name="Shape 143"/>
        <p:cNvGrpSpPr/>
        <p:nvPr/>
      </p:nvGrpSpPr>
      <p:grpSpPr>
        <a:xfrm>
          <a:off x="0" y="0"/>
          <a:ext cx="0" cy="0"/>
          <a:chOff x="0" y="0"/>
          <a:chExt cx="0" cy="0"/>
        </a:xfrm>
      </p:grpSpPr>
      <p:sp>
        <p:nvSpPr>
          <p:cNvPr id="144" name="Google Shape;144;p69"/>
          <p:cNvSpPr txBox="1"/>
          <p:nvPr>
            <p:ph type="title"/>
          </p:nvPr>
        </p:nvSpPr>
        <p:spPr>
          <a:xfrm>
            <a:off x="1679577" y="914400"/>
            <a:ext cx="7864474"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69"/>
          <p:cNvSpPr txBox="1"/>
          <p:nvPr>
            <p:ph idx="1" type="body"/>
          </p:nvPr>
        </p:nvSpPr>
        <p:spPr>
          <a:xfrm>
            <a:off x="10366376" y="1974851"/>
            <a:ext cx="12344400" cy="9747250"/>
          </a:xfrm>
          <a:prstGeom prst="rect">
            <a:avLst/>
          </a:prstGeom>
          <a:noFill/>
          <a:ln>
            <a:noFill/>
          </a:ln>
        </p:spPr>
        <p:txBody>
          <a:bodyPr anchorCtr="0" anchor="t" bIns="45700" lIns="91425" spcFirstLastPara="1" rIns="91425" wrap="square" tIns="45700">
            <a:normAutofit/>
          </a:bodyPr>
          <a:lstStyle>
            <a:lvl1pPr indent="-635000" lvl="0" marL="457200" algn="l">
              <a:lnSpc>
                <a:spcPct val="90000"/>
              </a:lnSpc>
              <a:spcBef>
                <a:spcPts val="2000"/>
              </a:spcBef>
              <a:spcAft>
                <a:spcPts val="0"/>
              </a:spcAft>
              <a:buClr>
                <a:schemeClr val="dk1"/>
              </a:buClr>
              <a:buSzPts val="6400"/>
              <a:buChar char="•"/>
              <a:defRPr sz="6400"/>
            </a:lvl1pPr>
            <a:lvl2pPr indent="-584200" lvl="1" marL="914400" algn="l">
              <a:lnSpc>
                <a:spcPct val="90000"/>
              </a:lnSpc>
              <a:spcBef>
                <a:spcPts val="1000"/>
              </a:spcBef>
              <a:spcAft>
                <a:spcPts val="0"/>
              </a:spcAft>
              <a:buClr>
                <a:schemeClr val="dk1"/>
              </a:buClr>
              <a:buSzPts val="5600"/>
              <a:buChar char="•"/>
              <a:defRPr sz="5600"/>
            </a:lvl2pPr>
            <a:lvl3pPr indent="-533400" lvl="2" marL="1371600" algn="l">
              <a:lnSpc>
                <a:spcPct val="90000"/>
              </a:lnSpc>
              <a:spcBef>
                <a:spcPts val="1000"/>
              </a:spcBef>
              <a:spcAft>
                <a:spcPts val="0"/>
              </a:spcAft>
              <a:buClr>
                <a:schemeClr val="dk1"/>
              </a:buClr>
              <a:buSzPts val="4800"/>
              <a:buChar char="•"/>
              <a:defRPr sz="4800"/>
            </a:lvl3pPr>
            <a:lvl4pPr indent="-482600" lvl="3" marL="1828800" algn="l">
              <a:lnSpc>
                <a:spcPct val="90000"/>
              </a:lnSpc>
              <a:spcBef>
                <a:spcPts val="1000"/>
              </a:spcBef>
              <a:spcAft>
                <a:spcPts val="0"/>
              </a:spcAft>
              <a:buClr>
                <a:schemeClr val="dk1"/>
              </a:buClr>
              <a:buSzPts val="4000"/>
              <a:buChar char="•"/>
              <a:defRPr sz="4000"/>
            </a:lvl4pPr>
            <a:lvl5pPr indent="-482600" lvl="4" marL="2286000" algn="l">
              <a:lnSpc>
                <a:spcPct val="90000"/>
              </a:lnSpc>
              <a:spcBef>
                <a:spcPts val="1000"/>
              </a:spcBef>
              <a:spcAft>
                <a:spcPts val="0"/>
              </a:spcAft>
              <a:buClr>
                <a:schemeClr val="dk1"/>
              </a:buClr>
              <a:buSzPts val="4000"/>
              <a:buChar char="•"/>
              <a:defRPr sz="4000"/>
            </a:lvl5pPr>
            <a:lvl6pPr indent="-482600" lvl="5" marL="2743200" algn="l">
              <a:lnSpc>
                <a:spcPct val="90000"/>
              </a:lnSpc>
              <a:spcBef>
                <a:spcPts val="1000"/>
              </a:spcBef>
              <a:spcAft>
                <a:spcPts val="0"/>
              </a:spcAft>
              <a:buClr>
                <a:schemeClr val="dk1"/>
              </a:buClr>
              <a:buSzPts val="4000"/>
              <a:buChar char="•"/>
              <a:defRPr sz="4000"/>
            </a:lvl6pPr>
            <a:lvl7pPr indent="-482600" lvl="6" marL="3200400" algn="l">
              <a:lnSpc>
                <a:spcPct val="90000"/>
              </a:lnSpc>
              <a:spcBef>
                <a:spcPts val="1000"/>
              </a:spcBef>
              <a:spcAft>
                <a:spcPts val="0"/>
              </a:spcAft>
              <a:buClr>
                <a:schemeClr val="dk1"/>
              </a:buClr>
              <a:buSzPts val="4000"/>
              <a:buChar char="•"/>
              <a:defRPr sz="4000"/>
            </a:lvl7pPr>
            <a:lvl8pPr indent="-482600" lvl="7" marL="3657600" algn="l">
              <a:lnSpc>
                <a:spcPct val="90000"/>
              </a:lnSpc>
              <a:spcBef>
                <a:spcPts val="1000"/>
              </a:spcBef>
              <a:spcAft>
                <a:spcPts val="0"/>
              </a:spcAft>
              <a:buClr>
                <a:schemeClr val="dk1"/>
              </a:buClr>
              <a:buSzPts val="4000"/>
              <a:buChar char="•"/>
              <a:defRPr sz="4000"/>
            </a:lvl8pPr>
            <a:lvl9pPr indent="-482600" lvl="8" marL="4114800" algn="l">
              <a:lnSpc>
                <a:spcPct val="90000"/>
              </a:lnSpc>
              <a:spcBef>
                <a:spcPts val="1000"/>
              </a:spcBef>
              <a:spcAft>
                <a:spcPts val="0"/>
              </a:spcAft>
              <a:buClr>
                <a:schemeClr val="dk1"/>
              </a:buClr>
              <a:buSzPts val="4000"/>
              <a:buChar char="•"/>
              <a:defRPr sz="4000"/>
            </a:lvl9pPr>
          </a:lstStyle>
          <a:p/>
        </p:txBody>
      </p:sp>
      <p:sp>
        <p:nvSpPr>
          <p:cNvPr id="146" name="Google Shape;146;p69"/>
          <p:cNvSpPr txBox="1"/>
          <p:nvPr>
            <p:ph idx="2" type="body"/>
          </p:nvPr>
        </p:nvSpPr>
        <p:spPr>
          <a:xfrm>
            <a:off x="1679577" y="4114800"/>
            <a:ext cx="7864474"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147" name="Google Shape;147;p69"/>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48" name="Google Shape;148;p69"/>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49" name="Google Shape;149;p69"/>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70"/>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70"/>
          <p:cNvSpPr txBox="1"/>
          <p:nvPr>
            <p:ph idx="1" type="body"/>
          </p:nvPr>
        </p:nvSpPr>
        <p:spPr>
          <a:xfrm rot="5400000">
            <a:off x="7840662" y="-2513012"/>
            <a:ext cx="8702676" cy="2103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3" name="Google Shape;153;p70"/>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4" name="Google Shape;154;p70"/>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5" name="Google Shape;155;p70"/>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6" name="Shape 156"/>
        <p:cNvGrpSpPr/>
        <p:nvPr/>
      </p:nvGrpSpPr>
      <p:grpSpPr>
        <a:xfrm>
          <a:off x="0" y="0"/>
          <a:ext cx="0" cy="0"/>
          <a:chOff x="0" y="0"/>
          <a:chExt cx="0" cy="0"/>
        </a:xfrm>
      </p:grpSpPr>
      <p:sp>
        <p:nvSpPr>
          <p:cNvPr id="157" name="Google Shape;157;p71"/>
          <p:cNvSpPr txBox="1"/>
          <p:nvPr>
            <p:ph type="title"/>
          </p:nvPr>
        </p:nvSpPr>
        <p:spPr>
          <a:xfrm rot="5400000">
            <a:off x="14266862" y="3913188"/>
            <a:ext cx="11623676" cy="52578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71"/>
          <p:cNvSpPr txBox="1"/>
          <p:nvPr>
            <p:ph idx="1" type="body"/>
          </p:nvPr>
        </p:nvSpPr>
        <p:spPr>
          <a:xfrm rot="5400000">
            <a:off x="3598862" y="-1192212"/>
            <a:ext cx="11623676" cy="15468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9" name="Google Shape;159;p71"/>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0" name="Google Shape;160;p71"/>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1" name="Google Shape;161;p71"/>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2400"/>
              <a:buFont typeface="Calibri"/>
              <a:buNone/>
              <a:defRPr>
                <a:solidFill>
                  <a:srgbClr val="888888"/>
                </a:solidFill>
              </a:defRPr>
            </a:lvl1pPr>
            <a:lvl2pPr indent="0" lvl="1" marL="0" algn="r">
              <a:lnSpc>
                <a:spcPct val="100000"/>
              </a:lnSpc>
              <a:spcBef>
                <a:spcPts val="0"/>
              </a:spcBef>
              <a:spcAft>
                <a:spcPts val="0"/>
              </a:spcAft>
              <a:buClr>
                <a:srgbClr val="888888"/>
              </a:buClr>
              <a:buSzPts val="2400"/>
              <a:buFont typeface="Calibri"/>
              <a:buNone/>
              <a:defRPr>
                <a:solidFill>
                  <a:srgbClr val="888888"/>
                </a:solidFill>
              </a:defRPr>
            </a:lvl2pPr>
            <a:lvl3pPr indent="0" lvl="2" marL="0" algn="r">
              <a:lnSpc>
                <a:spcPct val="100000"/>
              </a:lnSpc>
              <a:spcBef>
                <a:spcPts val="0"/>
              </a:spcBef>
              <a:spcAft>
                <a:spcPts val="0"/>
              </a:spcAft>
              <a:buClr>
                <a:srgbClr val="888888"/>
              </a:buClr>
              <a:buSzPts val="2400"/>
              <a:buFont typeface="Calibri"/>
              <a:buNone/>
              <a:defRPr>
                <a:solidFill>
                  <a:srgbClr val="888888"/>
                </a:solidFill>
              </a:defRPr>
            </a:lvl3pPr>
            <a:lvl4pPr indent="0" lvl="3" marL="0" algn="r">
              <a:lnSpc>
                <a:spcPct val="100000"/>
              </a:lnSpc>
              <a:spcBef>
                <a:spcPts val="0"/>
              </a:spcBef>
              <a:spcAft>
                <a:spcPts val="0"/>
              </a:spcAft>
              <a:buClr>
                <a:srgbClr val="888888"/>
              </a:buClr>
              <a:buSzPts val="2400"/>
              <a:buFont typeface="Calibri"/>
              <a:buNone/>
              <a:defRPr>
                <a:solidFill>
                  <a:srgbClr val="888888"/>
                </a:solidFill>
              </a:defRPr>
            </a:lvl4pPr>
            <a:lvl5pPr indent="0" lvl="4" marL="0" algn="r">
              <a:lnSpc>
                <a:spcPct val="100000"/>
              </a:lnSpc>
              <a:spcBef>
                <a:spcPts val="0"/>
              </a:spcBef>
              <a:spcAft>
                <a:spcPts val="0"/>
              </a:spcAft>
              <a:buClr>
                <a:srgbClr val="888888"/>
              </a:buClr>
              <a:buSzPts val="2400"/>
              <a:buFont typeface="Calibri"/>
              <a:buNone/>
              <a:defRPr>
                <a:solidFill>
                  <a:srgbClr val="888888"/>
                </a:solidFill>
              </a:defRPr>
            </a:lvl5pPr>
            <a:lvl6pPr indent="0" lvl="5" marL="0" algn="r">
              <a:lnSpc>
                <a:spcPct val="100000"/>
              </a:lnSpc>
              <a:spcBef>
                <a:spcPts val="0"/>
              </a:spcBef>
              <a:spcAft>
                <a:spcPts val="0"/>
              </a:spcAft>
              <a:buClr>
                <a:srgbClr val="888888"/>
              </a:buClr>
              <a:buSzPts val="2400"/>
              <a:buFont typeface="Calibri"/>
              <a:buNone/>
              <a:defRPr>
                <a:solidFill>
                  <a:srgbClr val="888888"/>
                </a:solidFill>
              </a:defRPr>
            </a:lvl6pPr>
            <a:lvl7pPr indent="0" lvl="6" marL="0" algn="r">
              <a:lnSpc>
                <a:spcPct val="100000"/>
              </a:lnSpc>
              <a:spcBef>
                <a:spcPts val="0"/>
              </a:spcBef>
              <a:spcAft>
                <a:spcPts val="0"/>
              </a:spcAft>
              <a:buClr>
                <a:srgbClr val="888888"/>
              </a:buClr>
              <a:buSzPts val="2400"/>
              <a:buFont typeface="Calibri"/>
              <a:buNone/>
              <a:defRPr>
                <a:solidFill>
                  <a:srgbClr val="888888"/>
                </a:solidFill>
              </a:defRPr>
            </a:lvl7pPr>
            <a:lvl8pPr indent="0" lvl="7" marL="0" algn="r">
              <a:lnSpc>
                <a:spcPct val="100000"/>
              </a:lnSpc>
              <a:spcBef>
                <a:spcPts val="0"/>
              </a:spcBef>
              <a:spcAft>
                <a:spcPts val="0"/>
              </a:spcAft>
              <a:buClr>
                <a:srgbClr val="888888"/>
              </a:buClr>
              <a:buSzPts val="2400"/>
              <a:buFont typeface="Calibri"/>
              <a:buNone/>
              <a:defRPr>
                <a:solidFill>
                  <a:srgbClr val="888888"/>
                </a:solidFill>
              </a:defRPr>
            </a:lvl8pPr>
            <a:lvl9pPr indent="0" lvl="8" marL="0" algn="r">
              <a:lnSpc>
                <a:spcPct val="100000"/>
              </a:lnSpc>
              <a:spcBef>
                <a:spcPts val="0"/>
              </a:spcBef>
              <a:spcAft>
                <a:spcPts val="0"/>
              </a:spcAft>
              <a:buClr>
                <a:srgbClr val="888888"/>
              </a:buClr>
              <a:buSzPts val="2400"/>
              <a:buFont typeface="Calibri"/>
              <a:buNone/>
              <a:defRPr>
                <a:solidFill>
                  <a:srgbClr val="888888"/>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54"/>
          <p:cNvSpPr txBox="1"/>
          <p:nvPr>
            <p:ph type="title"/>
          </p:nvPr>
        </p:nvSpPr>
        <p:spPr>
          <a:xfrm>
            <a:off x="1676401" y="730250"/>
            <a:ext cx="21031198" cy="2651124"/>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5" name="Google Shape;25;p54"/>
          <p:cNvSpPr txBox="1"/>
          <p:nvPr>
            <p:ph idx="1" type="body"/>
          </p:nvPr>
        </p:nvSpPr>
        <p:spPr>
          <a:xfrm>
            <a:off x="1676400" y="3651250"/>
            <a:ext cx="10363200" cy="8702676"/>
          </a:xfrm>
          <a:prstGeom prst="rect">
            <a:avLst/>
          </a:prstGeom>
          <a:noFill/>
          <a:ln>
            <a:noFill/>
          </a:ln>
        </p:spPr>
        <p:txBody>
          <a:bodyPr anchorCtr="0" anchor="t" bIns="91425" lIns="91425" spcFirstLastPara="1" rIns="91425" wrap="square" tIns="91425">
            <a:noAutofit/>
          </a:bodyPr>
          <a:lstStyle>
            <a:lvl1pPr indent="-584200" lvl="0" marL="457200" marR="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26" name="Google Shape;26;p54"/>
          <p:cNvSpPr txBox="1"/>
          <p:nvPr>
            <p:ph idx="2" type="body"/>
          </p:nvPr>
        </p:nvSpPr>
        <p:spPr>
          <a:xfrm>
            <a:off x="12344400" y="3651250"/>
            <a:ext cx="10363200" cy="8702676"/>
          </a:xfrm>
          <a:prstGeom prst="rect">
            <a:avLst/>
          </a:prstGeom>
          <a:noFill/>
          <a:ln>
            <a:noFill/>
          </a:ln>
        </p:spPr>
        <p:txBody>
          <a:bodyPr anchorCtr="0" anchor="t" bIns="91425" lIns="91425" spcFirstLastPara="1" rIns="91425" wrap="square" tIns="91425">
            <a:noAutofit/>
          </a:bodyPr>
          <a:lstStyle>
            <a:lvl1pPr indent="-584200" lvl="0" marL="457200" marR="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27" name="Google Shape;27;p54"/>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28" name="Google Shape;28;p54"/>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29" name="Google Shape;29;p54"/>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55"/>
          <p:cNvSpPr txBox="1"/>
          <p:nvPr>
            <p:ph type="title"/>
          </p:nvPr>
        </p:nvSpPr>
        <p:spPr>
          <a:xfrm>
            <a:off x="1679575" y="730250"/>
            <a:ext cx="21031198" cy="2651124"/>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 name="Google Shape;32;p55"/>
          <p:cNvSpPr txBox="1"/>
          <p:nvPr>
            <p:ph idx="1" type="body"/>
          </p:nvPr>
        </p:nvSpPr>
        <p:spPr>
          <a:xfrm>
            <a:off x="1679575" y="3362326"/>
            <a:ext cx="10315574" cy="1647824"/>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2000"/>
              </a:spcBef>
              <a:spcAft>
                <a:spcPts val="0"/>
              </a:spcAft>
              <a:buClr>
                <a:schemeClr val="dk1"/>
              </a:buClr>
              <a:buSzPts val="4800"/>
              <a:buFont typeface="Arial"/>
              <a:buNone/>
              <a:defRPr b="1" i="0" sz="4800" u="none" cap="none" strike="noStrike">
                <a:solidFill>
                  <a:schemeClr val="dk1"/>
                </a:solidFill>
                <a:latin typeface="Calibri"/>
                <a:ea typeface="Calibri"/>
                <a:cs typeface="Calibri"/>
                <a:sym typeface="Calibri"/>
              </a:defRPr>
            </a:lvl1pPr>
            <a:lvl2pPr indent="-228600" lvl="1" marL="914400" marR="0" algn="l">
              <a:lnSpc>
                <a:spcPct val="90000"/>
              </a:lnSpc>
              <a:spcBef>
                <a:spcPts val="1000"/>
              </a:spcBef>
              <a:spcAft>
                <a:spcPts val="0"/>
              </a:spcAft>
              <a:buClr>
                <a:schemeClr val="dk1"/>
              </a:buClr>
              <a:buSzPts val="4000"/>
              <a:buFont typeface="Arial"/>
              <a:buNone/>
              <a:defRPr b="1" i="0" sz="4000" u="none" cap="none" strike="noStrike">
                <a:solidFill>
                  <a:schemeClr val="dk1"/>
                </a:solidFill>
                <a:latin typeface="Calibri"/>
                <a:ea typeface="Calibri"/>
                <a:cs typeface="Calibri"/>
                <a:sym typeface="Calibri"/>
              </a:defRPr>
            </a:lvl2pPr>
            <a:lvl3pPr indent="-228600" lvl="2" marL="1371600" marR="0" algn="l">
              <a:lnSpc>
                <a:spcPct val="90000"/>
              </a:lnSpc>
              <a:spcBef>
                <a:spcPts val="1000"/>
              </a:spcBef>
              <a:spcAft>
                <a:spcPts val="0"/>
              </a:spcAft>
              <a:buClr>
                <a:schemeClr val="dk1"/>
              </a:buClr>
              <a:buSzPts val="3600"/>
              <a:buFont typeface="Arial"/>
              <a:buNone/>
              <a:defRPr b="1" i="0" sz="3600" u="none" cap="none" strike="noStrike">
                <a:solidFill>
                  <a:schemeClr val="dk1"/>
                </a:solidFill>
                <a:latin typeface="Calibri"/>
                <a:ea typeface="Calibri"/>
                <a:cs typeface="Calibri"/>
                <a:sym typeface="Calibri"/>
              </a:defRPr>
            </a:lvl3pPr>
            <a:lvl4pPr indent="-228600" lvl="3" marL="18288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4pPr>
            <a:lvl5pPr indent="-228600" lvl="4" marL="22860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5pPr>
            <a:lvl6pPr indent="-228600" lvl="5" marL="27432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6pPr>
            <a:lvl7pPr indent="-228600" lvl="6" marL="32004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7pPr>
            <a:lvl8pPr indent="-228600" lvl="7" marL="36576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8pPr>
            <a:lvl9pPr indent="-228600" lvl="8" marL="41148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9pPr>
          </a:lstStyle>
          <a:p/>
        </p:txBody>
      </p:sp>
      <p:sp>
        <p:nvSpPr>
          <p:cNvPr id="33" name="Google Shape;33;p55"/>
          <p:cNvSpPr txBox="1"/>
          <p:nvPr>
            <p:ph idx="2" type="body"/>
          </p:nvPr>
        </p:nvSpPr>
        <p:spPr>
          <a:xfrm>
            <a:off x="1679575" y="5010150"/>
            <a:ext cx="10315574" cy="7369176"/>
          </a:xfrm>
          <a:prstGeom prst="rect">
            <a:avLst/>
          </a:prstGeom>
          <a:noFill/>
          <a:ln>
            <a:noFill/>
          </a:ln>
        </p:spPr>
        <p:txBody>
          <a:bodyPr anchorCtr="0" anchor="t" bIns="91425" lIns="91425" spcFirstLastPara="1" rIns="91425" wrap="square" tIns="91425">
            <a:noAutofit/>
          </a:bodyPr>
          <a:lstStyle>
            <a:lvl1pPr indent="-584200" lvl="0" marL="457200" marR="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34" name="Google Shape;34;p55"/>
          <p:cNvSpPr txBox="1"/>
          <p:nvPr>
            <p:ph idx="3" type="body"/>
          </p:nvPr>
        </p:nvSpPr>
        <p:spPr>
          <a:xfrm>
            <a:off x="12344401" y="3362326"/>
            <a:ext cx="10366374" cy="1647824"/>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2000"/>
              </a:spcBef>
              <a:spcAft>
                <a:spcPts val="0"/>
              </a:spcAft>
              <a:buClr>
                <a:schemeClr val="dk1"/>
              </a:buClr>
              <a:buSzPts val="4800"/>
              <a:buFont typeface="Arial"/>
              <a:buNone/>
              <a:defRPr b="1" i="0" sz="4800" u="none" cap="none" strike="noStrike">
                <a:solidFill>
                  <a:schemeClr val="dk1"/>
                </a:solidFill>
                <a:latin typeface="Calibri"/>
                <a:ea typeface="Calibri"/>
                <a:cs typeface="Calibri"/>
                <a:sym typeface="Calibri"/>
              </a:defRPr>
            </a:lvl1pPr>
            <a:lvl2pPr indent="-228600" lvl="1" marL="914400" marR="0" algn="l">
              <a:lnSpc>
                <a:spcPct val="90000"/>
              </a:lnSpc>
              <a:spcBef>
                <a:spcPts val="1000"/>
              </a:spcBef>
              <a:spcAft>
                <a:spcPts val="0"/>
              </a:spcAft>
              <a:buClr>
                <a:schemeClr val="dk1"/>
              </a:buClr>
              <a:buSzPts val="4000"/>
              <a:buFont typeface="Arial"/>
              <a:buNone/>
              <a:defRPr b="1" i="0" sz="4000" u="none" cap="none" strike="noStrike">
                <a:solidFill>
                  <a:schemeClr val="dk1"/>
                </a:solidFill>
                <a:latin typeface="Calibri"/>
                <a:ea typeface="Calibri"/>
                <a:cs typeface="Calibri"/>
                <a:sym typeface="Calibri"/>
              </a:defRPr>
            </a:lvl2pPr>
            <a:lvl3pPr indent="-228600" lvl="2" marL="1371600" marR="0" algn="l">
              <a:lnSpc>
                <a:spcPct val="90000"/>
              </a:lnSpc>
              <a:spcBef>
                <a:spcPts val="1000"/>
              </a:spcBef>
              <a:spcAft>
                <a:spcPts val="0"/>
              </a:spcAft>
              <a:buClr>
                <a:schemeClr val="dk1"/>
              </a:buClr>
              <a:buSzPts val="3600"/>
              <a:buFont typeface="Arial"/>
              <a:buNone/>
              <a:defRPr b="1" i="0" sz="3600" u="none" cap="none" strike="noStrike">
                <a:solidFill>
                  <a:schemeClr val="dk1"/>
                </a:solidFill>
                <a:latin typeface="Calibri"/>
                <a:ea typeface="Calibri"/>
                <a:cs typeface="Calibri"/>
                <a:sym typeface="Calibri"/>
              </a:defRPr>
            </a:lvl3pPr>
            <a:lvl4pPr indent="-228600" lvl="3" marL="18288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4pPr>
            <a:lvl5pPr indent="-228600" lvl="4" marL="22860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5pPr>
            <a:lvl6pPr indent="-228600" lvl="5" marL="27432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6pPr>
            <a:lvl7pPr indent="-228600" lvl="6" marL="32004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7pPr>
            <a:lvl8pPr indent="-228600" lvl="7" marL="36576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8pPr>
            <a:lvl9pPr indent="-228600" lvl="8" marL="4114800" marR="0" algn="l">
              <a:lnSpc>
                <a:spcPct val="90000"/>
              </a:lnSpc>
              <a:spcBef>
                <a:spcPts val="100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9pPr>
          </a:lstStyle>
          <a:p/>
        </p:txBody>
      </p:sp>
      <p:sp>
        <p:nvSpPr>
          <p:cNvPr id="35" name="Google Shape;35;p55"/>
          <p:cNvSpPr txBox="1"/>
          <p:nvPr>
            <p:ph idx="4" type="body"/>
          </p:nvPr>
        </p:nvSpPr>
        <p:spPr>
          <a:xfrm>
            <a:off x="12344401" y="5010150"/>
            <a:ext cx="10366374" cy="7369176"/>
          </a:xfrm>
          <a:prstGeom prst="rect">
            <a:avLst/>
          </a:prstGeom>
          <a:noFill/>
          <a:ln>
            <a:noFill/>
          </a:ln>
        </p:spPr>
        <p:txBody>
          <a:bodyPr anchorCtr="0" anchor="t" bIns="91425" lIns="91425" spcFirstLastPara="1" rIns="91425" wrap="square" tIns="91425">
            <a:noAutofit/>
          </a:bodyPr>
          <a:lstStyle>
            <a:lvl1pPr indent="-584200" lvl="0" marL="457200" marR="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36" name="Google Shape;36;p55"/>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37" name="Google Shape;37;p55"/>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38" name="Google Shape;38;p55"/>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56"/>
          <p:cNvSpPr txBox="1"/>
          <p:nvPr>
            <p:ph type="title"/>
          </p:nvPr>
        </p:nvSpPr>
        <p:spPr>
          <a:xfrm>
            <a:off x="1676401" y="730250"/>
            <a:ext cx="21031198" cy="2651124"/>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1" name="Google Shape;41;p56"/>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42" name="Google Shape;42;p56"/>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43" name="Google Shape;43;p56"/>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57"/>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46" name="Google Shape;46;p57"/>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47" name="Google Shape;47;p57"/>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8" name="Shape 48"/>
        <p:cNvGrpSpPr/>
        <p:nvPr/>
      </p:nvGrpSpPr>
      <p:grpSpPr>
        <a:xfrm>
          <a:off x="0" y="0"/>
          <a:ext cx="0" cy="0"/>
          <a:chOff x="0" y="0"/>
          <a:chExt cx="0" cy="0"/>
        </a:xfrm>
      </p:grpSpPr>
      <p:sp>
        <p:nvSpPr>
          <p:cNvPr id="49" name="Google Shape;49;p58"/>
          <p:cNvSpPr txBox="1"/>
          <p:nvPr>
            <p:ph type="title"/>
          </p:nvPr>
        </p:nvSpPr>
        <p:spPr>
          <a:xfrm>
            <a:off x="1679575" y="914401"/>
            <a:ext cx="7864474" cy="3200398"/>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6400"/>
              <a:buFont typeface="Calibri"/>
              <a:buNone/>
              <a:defRPr b="0" i="0" sz="64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0" name="Google Shape;50;p58"/>
          <p:cNvSpPr txBox="1"/>
          <p:nvPr>
            <p:ph idx="1" type="body"/>
          </p:nvPr>
        </p:nvSpPr>
        <p:spPr>
          <a:xfrm>
            <a:off x="10366375" y="1974850"/>
            <a:ext cx="12344398" cy="9747248"/>
          </a:xfrm>
          <a:prstGeom prst="rect">
            <a:avLst/>
          </a:prstGeom>
          <a:noFill/>
          <a:ln>
            <a:noFill/>
          </a:ln>
        </p:spPr>
        <p:txBody>
          <a:bodyPr anchorCtr="0" anchor="t" bIns="91425" lIns="91425" spcFirstLastPara="1" rIns="91425" wrap="square" tIns="91425">
            <a:noAutofit/>
          </a:bodyPr>
          <a:lstStyle>
            <a:lvl1pPr indent="-635000" lvl="0" marL="457200" marR="0" algn="l">
              <a:lnSpc>
                <a:spcPct val="90000"/>
              </a:lnSpc>
              <a:spcBef>
                <a:spcPts val="20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1pPr>
            <a:lvl2pPr indent="-584200" lvl="1" marL="914400" marR="0" algn="l">
              <a:lnSpc>
                <a:spcPct val="90000"/>
              </a:lnSpc>
              <a:spcBef>
                <a:spcPts val="1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2pPr>
            <a:lvl3pPr indent="-533400" lvl="2" marL="13716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482600" lvl="3" marL="18288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4pPr>
            <a:lvl5pPr indent="-482600" lvl="4" marL="22860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5pPr>
            <a:lvl6pPr indent="-482600" lvl="5" marL="27432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6pPr>
            <a:lvl7pPr indent="-482600" lvl="6" marL="32004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7pPr>
            <a:lvl8pPr indent="-482600" lvl="7" marL="3657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8pPr>
            <a:lvl9pPr indent="-482600" lvl="8" marL="41148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9pPr>
          </a:lstStyle>
          <a:p/>
        </p:txBody>
      </p:sp>
      <p:sp>
        <p:nvSpPr>
          <p:cNvPr id="51" name="Google Shape;51;p58"/>
          <p:cNvSpPr txBox="1"/>
          <p:nvPr>
            <p:ph idx="2" type="body"/>
          </p:nvPr>
        </p:nvSpPr>
        <p:spPr>
          <a:xfrm>
            <a:off x="1679575" y="4114800"/>
            <a:ext cx="7864474" cy="7623176"/>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2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228600" lvl="1" marL="914400" marR="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228600" lvl="5" marL="27432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228600" lvl="6" marL="32004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228600" lvl="7" marL="36576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228600" lvl="8" marL="41148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2" name="Google Shape;52;p58"/>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53" name="Google Shape;53;p58"/>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54" name="Google Shape;54;p58"/>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59"/>
          <p:cNvSpPr txBox="1"/>
          <p:nvPr>
            <p:ph type="title"/>
          </p:nvPr>
        </p:nvSpPr>
        <p:spPr>
          <a:xfrm>
            <a:off x="1679575" y="914401"/>
            <a:ext cx="7864474" cy="3200398"/>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6400"/>
              <a:buFont typeface="Calibri"/>
              <a:buNone/>
              <a:defRPr b="0" i="0" sz="64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 name="Google Shape;57;p59"/>
          <p:cNvSpPr/>
          <p:nvPr>
            <p:ph idx="2" type="pic"/>
          </p:nvPr>
        </p:nvSpPr>
        <p:spPr>
          <a:xfrm>
            <a:off x="10366375" y="1974850"/>
            <a:ext cx="12344398" cy="9747248"/>
          </a:xfrm>
          <a:prstGeom prst="rect">
            <a:avLst/>
          </a:prstGeom>
          <a:noFill/>
          <a:ln>
            <a:noFill/>
          </a:ln>
        </p:spPr>
      </p:sp>
      <p:sp>
        <p:nvSpPr>
          <p:cNvPr id="58" name="Google Shape;58;p59"/>
          <p:cNvSpPr txBox="1"/>
          <p:nvPr>
            <p:ph idx="1" type="body"/>
          </p:nvPr>
        </p:nvSpPr>
        <p:spPr>
          <a:xfrm>
            <a:off x="1679575" y="4114800"/>
            <a:ext cx="7864474" cy="7623176"/>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2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228600" lvl="1" marL="914400" marR="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228600" lvl="5" marL="27432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228600" lvl="6" marL="32004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228600" lvl="7" marL="36576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228600" lvl="8" marL="4114800" marR="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9" name="Google Shape;59;p59"/>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60" name="Google Shape;60;p59"/>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61" name="Google Shape;61;p59"/>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60"/>
          <p:cNvSpPr txBox="1"/>
          <p:nvPr>
            <p:ph type="title"/>
          </p:nvPr>
        </p:nvSpPr>
        <p:spPr>
          <a:xfrm>
            <a:off x="1676401" y="730250"/>
            <a:ext cx="21031198" cy="2651124"/>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4" name="Google Shape;64;p60"/>
          <p:cNvSpPr txBox="1"/>
          <p:nvPr>
            <p:ph idx="1" type="body"/>
          </p:nvPr>
        </p:nvSpPr>
        <p:spPr>
          <a:xfrm rot="5400000">
            <a:off x="7840662" y="-2513009"/>
            <a:ext cx="8702676" cy="21031198"/>
          </a:xfrm>
          <a:prstGeom prst="rect">
            <a:avLst/>
          </a:prstGeom>
          <a:noFill/>
          <a:ln>
            <a:noFill/>
          </a:ln>
        </p:spPr>
        <p:txBody>
          <a:bodyPr anchorCtr="0" anchor="t" bIns="91425" lIns="91425" spcFirstLastPara="1" rIns="91425" wrap="square" tIns="91425">
            <a:noAutofit/>
          </a:bodyPr>
          <a:lstStyle>
            <a:lvl1pPr indent="-584200" lvl="0" marL="457200" marR="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65" name="Google Shape;65;p60"/>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66" name="Google Shape;66;p60"/>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67" name="Google Shape;67;p60"/>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600"/>
              <a:buFont typeface="Calibri"/>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1676401" y="730250"/>
            <a:ext cx="21031198" cy="2651124"/>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46"/>
          <p:cNvSpPr txBox="1"/>
          <p:nvPr>
            <p:ph idx="1" type="body"/>
          </p:nvPr>
        </p:nvSpPr>
        <p:spPr>
          <a:xfrm>
            <a:off x="1676401" y="3651250"/>
            <a:ext cx="21031198" cy="8702676"/>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6"/>
          <p:cNvSpPr txBox="1"/>
          <p:nvPr>
            <p:ph idx="10" type="dt"/>
          </p:nvPr>
        </p:nvSpPr>
        <p:spPr>
          <a:xfrm>
            <a:off x="1676401" y="12712701"/>
            <a:ext cx="5486398" cy="73025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9" name="Google Shape;9;p46"/>
          <p:cNvSpPr txBox="1"/>
          <p:nvPr>
            <p:ph idx="11" type="ftr"/>
          </p:nvPr>
        </p:nvSpPr>
        <p:spPr>
          <a:xfrm>
            <a:off x="8077200" y="12712701"/>
            <a:ext cx="8229600" cy="730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10" name="Google Shape;10;p46"/>
          <p:cNvSpPr txBox="1"/>
          <p:nvPr>
            <p:ph idx="12" type="sldNum"/>
          </p:nvPr>
        </p:nvSpPr>
        <p:spPr>
          <a:xfrm>
            <a:off x="17221201" y="12712701"/>
            <a:ext cx="5486398" cy="73025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600"/>
              <a:buFont typeface="Calibri"/>
              <a:buNone/>
              <a:defRPr b="0" i="0" sz="2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sp>
        <p:nvSpPr>
          <p:cNvPr id="75" name="Google Shape;75;p48"/>
          <p:cNvSpPr txBox="1"/>
          <p:nvPr>
            <p:ph idx="12" type="sldNum"/>
          </p:nvPr>
        </p:nvSpPr>
        <p:spPr>
          <a:xfrm>
            <a:off x="23738971" y="13131800"/>
            <a:ext cx="396826" cy="406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tr-TR"/>
              <a:t>‹#›</a:t>
            </a:fld>
            <a:endParaRPr/>
          </a:p>
        </p:txBody>
      </p:sp>
      <p:sp>
        <p:nvSpPr>
          <p:cNvPr id="76" name="Google Shape;76;p48"/>
          <p:cNvSpPr txBox="1"/>
          <p:nvPr>
            <p:ph type="title"/>
          </p:nvPr>
        </p:nvSpPr>
        <p:spPr>
          <a:xfrm>
            <a:off x="1689100" y="952500"/>
            <a:ext cx="21005800"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77" name="Google Shape;77;p48"/>
          <p:cNvSpPr txBox="1"/>
          <p:nvPr>
            <p:ph idx="1" type="body"/>
          </p:nvPr>
        </p:nvSpPr>
        <p:spPr>
          <a:xfrm>
            <a:off x="1689100" y="3238500"/>
            <a:ext cx="21005800" cy="9207500"/>
          </a:xfrm>
          <a:prstGeom prst="rect">
            <a:avLst/>
          </a:prstGeom>
          <a:noFill/>
          <a:ln>
            <a:noFill/>
          </a:ln>
        </p:spPr>
        <p:txBody>
          <a:bodyPr anchorCtr="0" anchor="ctr" bIns="50800" lIns="50800" spcFirstLastPara="1" rIns="50800" wrap="square" tIns="50800">
            <a:normAutofit/>
          </a:bodyPr>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51"/>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9" name="Google Shape;89;p51"/>
          <p:cNvSpPr txBox="1"/>
          <p:nvPr>
            <p:ph idx="1" type="body"/>
          </p:nvPr>
        </p:nvSpPr>
        <p:spPr>
          <a:xfrm>
            <a:off x="1676400" y="3651250"/>
            <a:ext cx="21031200"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0" name="Google Shape;90;p51"/>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9pPr>
          </a:lstStyle>
          <a:p/>
        </p:txBody>
      </p:sp>
      <p:sp>
        <p:nvSpPr>
          <p:cNvPr id="91" name="Google Shape;91;p51"/>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5000"/>
              <a:buFont typeface="Calibri"/>
              <a:buNone/>
              <a:defRPr b="0" i="0" sz="5000" u="none" cap="none" strike="noStrike">
                <a:solidFill>
                  <a:srgbClr val="000000"/>
                </a:solidFill>
                <a:latin typeface="Calibri"/>
                <a:ea typeface="Calibri"/>
                <a:cs typeface="Calibri"/>
                <a:sym typeface="Calibri"/>
              </a:defRPr>
            </a:lvl9pPr>
          </a:lstStyle>
          <a:p/>
        </p:txBody>
      </p:sp>
      <p:sp>
        <p:nvSpPr>
          <p:cNvPr id="92" name="Google Shape;92;p51"/>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25.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4.png"/><Relationship Id="rId7"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4.png"/><Relationship Id="rId7"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www.visualstudio.com/" TargetMode="External"/><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4.jpg"/><Relationship Id="rId6"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
          <p:cNvSpPr txBox="1"/>
          <p:nvPr/>
        </p:nvSpPr>
        <p:spPr>
          <a:xfrm>
            <a:off x="1910700" y="10678768"/>
            <a:ext cx="20562600" cy="1452398"/>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chemeClr val="lt1"/>
              </a:buClr>
              <a:buSzPts val="2000"/>
              <a:buFont typeface="Helvetica Neue"/>
              <a:buNone/>
            </a:pPr>
            <a:r>
              <a:rPr b="0" i="0" lang="tr-TR" sz="8000" u="none" cap="none" strike="noStrike">
                <a:solidFill>
                  <a:schemeClr val="lt1"/>
                </a:solidFill>
                <a:latin typeface="Helvetica Neue"/>
                <a:ea typeface="Helvetica Neue"/>
                <a:cs typeface="Helvetica Neue"/>
                <a:sym typeface="Helvetica Neue"/>
              </a:rPr>
              <a:t>An Introduction to Unreal C++</a:t>
            </a:r>
            <a:endParaRPr/>
          </a:p>
        </p:txBody>
      </p:sp>
      <p:sp>
        <p:nvSpPr>
          <p:cNvPr id="167" name="Google Shape;167;p1"/>
          <p:cNvSpPr txBox="1"/>
          <p:nvPr/>
        </p:nvSpPr>
        <p:spPr>
          <a:xfrm>
            <a:off x="1910700" y="8793233"/>
            <a:ext cx="20562600" cy="1452398"/>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D966"/>
              </a:buClr>
              <a:buSzPts val="3000"/>
              <a:buFont typeface="Helvetica Neue"/>
              <a:buNone/>
            </a:pPr>
            <a:r>
              <a:rPr b="0" i="0" lang="tr-TR" sz="12000" u="none" cap="none" strike="noStrike">
                <a:solidFill>
                  <a:srgbClr val="FFD966"/>
                </a:solidFill>
                <a:latin typeface="Helvetica Neue"/>
                <a:ea typeface="Helvetica Neue"/>
                <a:cs typeface="Helvetica Neue"/>
                <a:sym typeface="Helvetica Neue"/>
              </a:rPr>
              <a:t>NATIVE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0"/>
          <p:cNvSpPr/>
          <p:nvPr/>
        </p:nvSpPr>
        <p:spPr>
          <a:xfrm>
            <a:off x="12200817" y="-53266"/>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1" name="Google Shape;261;p10"/>
          <p:cNvSpPr txBox="1"/>
          <p:nvPr/>
        </p:nvSpPr>
        <p:spPr>
          <a:xfrm>
            <a:off x="1752108" y="361865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UNREAL OBJECTS:</a:t>
            </a:r>
            <a:endParaRPr/>
          </a:p>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USTRUCT	</a:t>
            </a:r>
            <a:endParaRPr b="1" i="0" sz="5000" u="none" cap="none" strike="noStrike">
              <a:solidFill>
                <a:srgbClr val="000000"/>
              </a:solidFill>
              <a:latin typeface="Helvetica Neue"/>
              <a:ea typeface="Helvetica Neue"/>
              <a:cs typeface="Helvetica Neue"/>
              <a:sym typeface="Helvetica Neue"/>
            </a:endParaRPr>
          </a:p>
        </p:txBody>
      </p:sp>
      <p:sp>
        <p:nvSpPr>
          <p:cNvPr id="262" name="Google Shape;262;p10"/>
          <p:cNvSpPr/>
          <p:nvPr/>
        </p:nvSpPr>
        <p:spPr>
          <a:xfrm>
            <a:off x="14050270" y="5917011"/>
            <a:ext cx="9238448" cy="3503523"/>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Does not require extending any class, but rather built into the macro system</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Has UObject reflection support for editing within the Unreal Editor, Blueprint manipulation, serialization, networking, and so forth</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Does not require explicit</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Not garbage collected</a:t>
            </a:r>
            <a:endParaRPr b="0" i="0" sz="2800" u="none" cap="none" strike="noStrike">
              <a:solidFill>
                <a:srgbClr val="000000"/>
              </a:solidFill>
              <a:latin typeface="Helvetica Neue"/>
              <a:ea typeface="Helvetica Neue"/>
              <a:cs typeface="Helvetica Neue"/>
              <a:sym typeface="Helvetica Neue"/>
            </a:endParaRPr>
          </a:p>
        </p:txBody>
      </p:sp>
      <p:sp>
        <p:nvSpPr>
          <p:cNvPr id="263" name="Google Shape;263;p10"/>
          <p:cNvSpPr/>
          <p:nvPr/>
        </p:nvSpPr>
        <p:spPr>
          <a:xfrm>
            <a:off x="1762501" y="5461894"/>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264" name="Google Shape;264;p10"/>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265" name="Google Shape;265;p10"/>
          <p:cNvSpPr/>
          <p:nvPr/>
        </p:nvSpPr>
        <p:spPr>
          <a:xfrm>
            <a:off x="1762501" y="5917012"/>
            <a:ext cx="9400032" cy="6565900"/>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A struct (also known as a data structure) is a collection of related data. Like classes, structs can contain functionality, which is typically restricted to the setting, getting, and processing of the data within the struct. A UStruct is Unreal’s specialized version of a C++ struct and is particularly useful at storing and moving around a collection of data.</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Unlike UObjects and UActors, you do not have to extend from any particular class to use a UStruct. You just have to mark the struct with USTRUCT() and the Unreal Engine build tools will do the base work for you. Unlike a UObject, UStructs are not garbage collected. If you create dynamic instances of them, you must manage their life cycle yourself.</a:t>
            </a:r>
            <a:endParaRPr b="0" i="0" sz="2800" u="none" cap="none" strike="noStrike">
              <a:solidFill>
                <a:srgbClr val="000000"/>
              </a:solidFill>
              <a:latin typeface="Helvetica Neue"/>
              <a:ea typeface="Helvetica Neue"/>
              <a:cs typeface="Helvetica Neue"/>
              <a:sym typeface="Helvetica Neue"/>
            </a:endParaRPr>
          </a:p>
        </p:txBody>
      </p:sp>
      <p:sp>
        <p:nvSpPr>
          <p:cNvPr id="266" name="Google Shape;266;p10"/>
          <p:cNvSpPr txBox="1"/>
          <p:nvPr/>
        </p:nvSpPr>
        <p:spPr>
          <a:xfrm>
            <a:off x="14073575" y="45404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CORE FEATURES</a:t>
            </a:r>
            <a:endParaRPr b="1" i="0" sz="5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Image" id="271" name="Google Shape;271;p11"/>
          <p:cNvPicPr preferRelativeResize="0"/>
          <p:nvPr/>
        </p:nvPicPr>
        <p:blipFill rotWithShape="1">
          <a:blip r:embed="rId3">
            <a:alphaModFix/>
          </a:blip>
          <a:srcRect b="0" l="11526" r="11525" t="0"/>
          <a:stretch/>
        </p:blipFill>
        <p:spPr>
          <a:xfrm>
            <a:off x="2054431" y="1438025"/>
            <a:ext cx="9476509" cy="6996613"/>
          </a:xfrm>
          <a:prstGeom prst="rect">
            <a:avLst/>
          </a:prstGeom>
          <a:noFill/>
          <a:ln>
            <a:noFill/>
          </a:ln>
        </p:spPr>
      </p:pic>
      <p:sp>
        <p:nvSpPr>
          <p:cNvPr id="272" name="Google Shape;272;p11"/>
          <p:cNvSpPr/>
          <p:nvPr/>
        </p:nvSpPr>
        <p:spPr>
          <a:xfrm>
            <a:off x="2198940" y="1552419"/>
            <a:ext cx="9191099" cy="6767824"/>
          </a:xfrm>
          <a:prstGeom prst="rect">
            <a:avLst/>
          </a:prstGeom>
          <a:solidFill>
            <a:srgbClr val="F2F2F2"/>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Image" id="273" name="Google Shape;273;p11"/>
          <p:cNvPicPr preferRelativeResize="0"/>
          <p:nvPr/>
        </p:nvPicPr>
        <p:blipFill rotWithShape="1">
          <a:blip r:embed="rId4">
            <a:alphaModFix/>
          </a:blip>
          <a:srcRect b="39480" l="0" r="20812" t="6666"/>
          <a:stretch/>
        </p:blipFill>
        <p:spPr>
          <a:xfrm>
            <a:off x="12861887" y="1438025"/>
            <a:ext cx="9451848" cy="6996613"/>
          </a:xfrm>
          <a:prstGeom prst="rect">
            <a:avLst/>
          </a:prstGeom>
          <a:noFill/>
          <a:ln>
            <a:noFill/>
          </a:ln>
        </p:spPr>
      </p:pic>
      <p:sp>
        <p:nvSpPr>
          <p:cNvPr id="274" name="Google Shape;274;p11"/>
          <p:cNvSpPr/>
          <p:nvPr/>
        </p:nvSpPr>
        <p:spPr>
          <a:xfrm>
            <a:off x="12993939" y="1552419"/>
            <a:ext cx="9191099" cy="6767824"/>
          </a:xfrm>
          <a:prstGeom prst="rect">
            <a:avLst/>
          </a:prstGeom>
          <a:solidFill>
            <a:srgbClr val="F2F2F2"/>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5" name="Google Shape;275;p11"/>
          <p:cNvSpPr/>
          <p:nvPr/>
        </p:nvSpPr>
        <p:spPr>
          <a:xfrm>
            <a:off x="2891854" y="10859613"/>
            <a:ext cx="7805274" cy="139525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These are an example of some events that you may use inside of an Actor Component Blueprint.</a:t>
            </a:r>
            <a:endParaRPr b="0" i="0" sz="2800" u="none" cap="none" strike="noStrike">
              <a:solidFill>
                <a:srgbClr val="000000"/>
              </a:solidFill>
              <a:latin typeface="Helvetica Neue"/>
              <a:ea typeface="Helvetica Neue"/>
              <a:cs typeface="Helvetica Neue"/>
              <a:sym typeface="Helvetica Neue"/>
            </a:endParaRPr>
          </a:p>
        </p:txBody>
      </p:sp>
      <p:sp>
        <p:nvSpPr>
          <p:cNvPr id="276" name="Google Shape;276;p11"/>
          <p:cNvSpPr/>
          <p:nvPr/>
        </p:nvSpPr>
        <p:spPr>
          <a:xfrm>
            <a:off x="13686853" y="10859613"/>
            <a:ext cx="7805274" cy="182614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Notice that the names of the events (</a:t>
            </a:r>
            <a:r>
              <a:rPr b="1" i="0" lang="tr-TR" sz="2800" u="none" cap="none" strike="noStrike">
                <a:solidFill>
                  <a:srgbClr val="000000"/>
                </a:solidFill>
                <a:latin typeface="Helvetica Neue"/>
                <a:ea typeface="Helvetica Neue"/>
                <a:cs typeface="Helvetica Neue"/>
                <a:sym typeface="Helvetica Neue"/>
              </a:rPr>
              <a:t>InitializeComponent</a:t>
            </a:r>
            <a:r>
              <a:rPr b="0" i="0" lang="tr-TR" sz="2800" u="none" cap="none" strike="noStrike">
                <a:solidFill>
                  <a:srgbClr val="000000"/>
                </a:solidFill>
                <a:latin typeface="Helvetica Neue"/>
                <a:ea typeface="Helvetica Neue"/>
                <a:cs typeface="Helvetica Neue"/>
                <a:sym typeface="Helvetica Neue"/>
              </a:rPr>
              <a:t>, </a:t>
            </a:r>
            <a:r>
              <a:rPr b="1" i="0" lang="tr-TR" sz="2800" u="none" cap="none" strike="noStrike">
                <a:solidFill>
                  <a:srgbClr val="000000"/>
                </a:solidFill>
                <a:latin typeface="Helvetica Neue"/>
                <a:ea typeface="Helvetica Neue"/>
                <a:cs typeface="Helvetica Neue"/>
                <a:sym typeface="Helvetica Neue"/>
              </a:rPr>
              <a:t>UninitializeComponent</a:t>
            </a:r>
            <a:r>
              <a:rPr b="0" i="0" lang="tr-TR" sz="2800" u="none" cap="none" strike="noStrike">
                <a:solidFill>
                  <a:srgbClr val="000000"/>
                </a:solidFill>
                <a:latin typeface="Helvetica Neue"/>
                <a:ea typeface="Helvetica Neue"/>
                <a:cs typeface="Helvetica Neue"/>
                <a:sym typeface="Helvetica Neue"/>
              </a:rPr>
              <a:t> and </a:t>
            </a:r>
            <a:r>
              <a:rPr b="1" i="0" lang="tr-TR" sz="2800" u="none" cap="none" strike="noStrike">
                <a:solidFill>
                  <a:srgbClr val="000000"/>
                </a:solidFill>
                <a:latin typeface="Helvetica Neue"/>
                <a:ea typeface="Helvetica Neue"/>
                <a:cs typeface="Helvetica Neue"/>
                <a:sym typeface="Helvetica Neue"/>
              </a:rPr>
              <a:t>TickComponent</a:t>
            </a:r>
            <a:r>
              <a:rPr b="0" i="0" lang="tr-TR" sz="2800" u="none" cap="none" strike="noStrike">
                <a:solidFill>
                  <a:srgbClr val="000000"/>
                </a:solidFill>
                <a:latin typeface="Helvetica Neue"/>
                <a:ea typeface="Helvetica Neue"/>
                <a:cs typeface="Helvetica Neue"/>
                <a:sym typeface="Helvetica Neue"/>
              </a:rPr>
              <a:t>) are similar to what you see in Blueprint.</a:t>
            </a:r>
            <a:endParaRPr b="0" i="0" sz="2800" u="none" cap="none" strike="noStrike">
              <a:solidFill>
                <a:srgbClr val="000000"/>
              </a:solidFill>
              <a:latin typeface="Helvetica Neue"/>
              <a:ea typeface="Helvetica Neue"/>
              <a:cs typeface="Helvetica Neue"/>
              <a:sym typeface="Helvetica Neue"/>
            </a:endParaRPr>
          </a:p>
        </p:txBody>
      </p:sp>
      <p:sp>
        <p:nvSpPr>
          <p:cNvPr id="277" name="Google Shape;277;p11"/>
          <p:cNvSpPr txBox="1"/>
          <p:nvPr/>
        </p:nvSpPr>
        <p:spPr>
          <a:xfrm>
            <a:off x="4410829" y="9670064"/>
            <a:ext cx="4767331"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0" i="0" lang="tr-TR" sz="5000" u="none" cap="none" strike="noStrike">
                <a:solidFill>
                  <a:srgbClr val="000000"/>
                </a:solidFill>
                <a:latin typeface="Helvetica Neue"/>
                <a:ea typeface="Helvetica Neue"/>
                <a:cs typeface="Helvetica Neue"/>
                <a:sym typeface="Helvetica Neue"/>
              </a:rPr>
              <a:t>Blueprint Events</a:t>
            </a:r>
            <a:endParaRPr b="0" i="0" sz="5000" u="none" cap="none" strike="noStrike">
              <a:solidFill>
                <a:srgbClr val="000000"/>
              </a:solidFill>
              <a:latin typeface="Helvetica Neue"/>
              <a:ea typeface="Helvetica Neue"/>
              <a:cs typeface="Helvetica Neue"/>
              <a:sym typeface="Helvetica Neue"/>
            </a:endParaRPr>
          </a:p>
        </p:txBody>
      </p:sp>
      <p:sp>
        <p:nvSpPr>
          <p:cNvPr id="278" name="Google Shape;278;p11"/>
          <p:cNvSpPr txBox="1"/>
          <p:nvPr/>
        </p:nvSpPr>
        <p:spPr>
          <a:xfrm>
            <a:off x="15346893" y="9670063"/>
            <a:ext cx="4485202"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0" i="0" lang="tr-TR" sz="5000" u="none" cap="none" strike="noStrike">
                <a:solidFill>
                  <a:srgbClr val="000000"/>
                </a:solidFill>
                <a:latin typeface="Helvetica Neue"/>
                <a:ea typeface="Helvetica Neue"/>
                <a:cs typeface="Helvetica Neue"/>
                <a:sym typeface="Helvetica Neue"/>
              </a:rPr>
              <a:t>C++ Equivalent</a:t>
            </a:r>
            <a:endParaRPr b="0" i="0" sz="5000" u="none" cap="none" strike="noStrike">
              <a:solidFill>
                <a:srgbClr val="000000"/>
              </a:solidFill>
              <a:latin typeface="Helvetica Neue"/>
              <a:ea typeface="Helvetica Neue"/>
              <a:cs typeface="Helvetica Neue"/>
              <a:sym typeface="Helvetica Neue"/>
            </a:endParaRPr>
          </a:p>
        </p:txBody>
      </p:sp>
      <p:sp>
        <p:nvSpPr>
          <p:cNvPr id="279" name="Google Shape;279;p11"/>
          <p:cNvSpPr txBox="1"/>
          <p:nvPr/>
        </p:nvSpPr>
        <p:spPr>
          <a:xfrm>
            <a:off x="14088300" y="8113591"/>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UE4 C++</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280" name="Google Shape;280;p11"/>
          <p:cNvSpPr txBox="1"/>
          <p:nvPr/>
        </p:nvSpPr>
        <p:spPr>
          <a:xfrm>
            <a:off x="3293301" y="8113592"/>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Blueprint</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id="281" name="Google Shape;281;p11"/>
          <p:cNvPicPr preferRelativeResize="0"/>
          <p:nvPr/>
        </p:nvPicPr>
        <p:blipFill rotWithShape="1">
          <a:blip r:embed="rId5">
            <a:alphaModFix/>
          </a:blip>
          <a:srcRect b="30822" l="16436" r="16029" t="8536"/>
          <a:stretch/>
        </p:blipFill>
        <p:spPr>
          <a:xfrm>
            <a:off x="21757271" y="11032375"/>
            <a:ext cx="2626729" cy="2683625"/>
          </a:xfrm>
          <a:prstGeom prst="rect">
            <a:avLst/>
          </a:prstGeom>
          <a:noFill/>
          <a:ln>
            <a:noFill/>
          </a:ln>
        </p:spPr>
      </p:pic>
      <p:pic>
        <p:nvPicPr>
          <p:cNvPr id="282" name="Google Shape;282;p11"/>
          <p:cNvPicPr preferRelativeResize="0"/>
          <p:nvPr/>
        </p:nvPicPr>
        <p:blipFill rotWithShape="1">
          <a:blip r:embed="rId6">
            <a:alphaModFix/>
          </a:blip>
          <a:srcRect b="0" l="0" r="0" t="0"/>
          <a:stretch/>
        </p:blipFill>
        <p:spPr>
          <a:xfrm>
            <a:off x="3670788" y="1956463"/>
            <a:ext cx="6254244" cy="5570187"/>
          </a:xfrm>
          <a:prstGeom prst="rect">
            <a:avLst/>
          </a:prstGeom>
          <a:noFill/>
          <a:ln>
            <a:noFill/>
          </a:ln>
          <a:effectLst>
            <a:outerShdw blurRad="190500" rotWithShape="0" algn="tl">
              <a:srgbClr val="000000">
                <a:alpha val="69803"/>
              </a:srgbClr>
            </a:outerShdw>
          </a:effectLst>
        </p:spPr>
      </p:pic>
      <p:pic>
        <p:nvPicPr>
          <p:cNvPr id="283" name="Google Shape;283;p11"/>
          <p:cNvPicPr preferRelativeResize="0"/>
          <p:nvPr/>
        </p:nvPicPr>
        <p:blipFill rotWithShape="1">
          <a:blip r:embed="rId7">
            <a:alphaModFix/>
          </a:blip>
          <a:srcRect b="0" l="0" r="0" t="0"/>
          <a:stretch/>
        </p:blipFill>
        <p:spPr>
          <a:xfrm>
            <a:off x="12993939" y="1750738"/>
            <a:ext cx="9191099" cy="33113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Image" id="288" name="Google Shape;288;p12"/>
          <p:cNvPicPr preferRelativeResize="0"/>
          <p:nvPr/>
        </p:nvPicPr>
        <p:blipFill rotWithShape="1">
          <a:blip r:embed="rId3">
            <a:alphaModFix/>
          </a:blip>
          <a:srcRect b="0" l="11526" r="11525" t="0"/>
          <a:stretch/>
        </p:blipFill>
        <p:spPr>
          <a:xfrm>
            <a:off x="2054431" y="1438025"/>
            <a:ext cx="9476509" cy="6996613"/>
          </a:xfrm>
          <a:prstGeom prst="rect">
            <a:avLst/>
          </a:prstGeom>
          <a:noFill/>
          <a:ln>
            <a:noFill/>
          </a:ln>
        </p:spPr>
      </p:pic>
      <p:sp>
        <p:nvSpPr>
          <p:cNvPr id="289" name="Google Shape;289;p12"/>
          <p:cNvSpPr/>
          <p:nvPr/>
        </p:nvSpPr>
        <p:spPr>
          <a:xfrm>
            <a:off x="2198940" y="1552419"/>
            <a:ext cx="9191099" cy="6767824"/>
          </a:xfrm>
          <a:prstGeom prst="rect">
            <a:avLst/>
          </a:prstGeom>
          <a:solidFill>
            <a:srgbClr val="F2F2F2"/>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Image" id="290" name="Google Shape;290;p12"/>
          <p:cNvPicPr preferRelativeResize="0"/>
          <p:nvPr/>
        </p:nvPicPr>
        <p:blipFill rotWithShape="1">
          <a:blip r:embed="rId4">
            <a:alphaModFix/>
          </a:blip>
          <a:srcRect b="39480" l="0" r="20812" t="6666"/>
          <a:stretch/>
        </p:blipFill>
        <p:spPr>
          <a:xfrm>
            <a:off x="12861887" y="1438025"/>
            <a:ext cx="9451848" cy="6996613"/>
          </a:xfrm>
          <a:prstGeom prst="rect">
            <a:avLst/>
          </a:prstGeom>
          <a:noFill/>
          <a:ln>
            <a:noFill/>
          </a:ln>
        </p:spPr>
      </p:pic>
      <p:sp>
        <p:nvSpPr>
          <p:cNvPr id="291" name="Google Shape;291;p12"/>
          <p:cNvSpPr/>
          <p:nvPr/>
        </p:nvSpPr>
        <p:spPr>
          <a:xfrm>
            <a:off x="12993939" y="1552419"/>
            <a:ext cx="9191099" cy="6767824"/>
          </a:xfrm>
          <a:prstGeom prst="rect">
            <a:avLst/>
          </a:prstGeom>
          <a:solidFill>
            <a:srgbClr val="F2F2F2"/>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2" name="Google Shape;292;p12"/>
          <p:cNvSpPr/>
          <p:nvPr/>
        </p:nvSpPr>
        <p:spPr>
          <a:xfrm>
            <a:off x="2891854" y="10859613"/>
            <a:ext cx="7805274" cy="139525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This is a Blueprint example of incrementing a variable every tick and printing it to the screen. Note the use of </a:t>
            </a:r>
            <a:r>
              <a:rPr b="1" i="0" lang="tr-TR" sz="2800" u="none" cap="none" strike="noStrike">
                <a:solidFill>
                  <a:srgbClr val="000000"/>
                </a:solidFill>
                <a:latin typeface="Helvetica Neue"/>
                <a:ea typeface="Helvetica Neue"/>
                <a:cs typeface="Helvetica Neue"/>
                <a:sym typeface="Helvetica Neue"/>
              </a:rPr>
              <a:t>BeginPlay</a:t>
            </a:r>
            <a:r>
              <a:rPr b="0" i="0" lang="tr-TR" sz="2800" u="none" cap="none" strike="noStrike">
                <a:solidFill>
                  <a:srgbClr val="000000"/>
                </a:solidFill>
                <a:latin typeface="Helvetica Neue"/>
                <a:ea typeface="Helvetica Neue"/>
                <a:cs typeface="Helvetica Neue"/>
                <a:sym typeface="Helvetica Neue"/>
              </a:rPr>
              <a:t> and </a:t>
            </a:r>
            <a:r>
              <a:rPr b="1" i="0" lang="tr-TR" sz="2800" u="none" cap="none" strike="noStrike">
                <a:solidFill>
                  <a:srgbClr val="000000"/>
                </a:solidFill>
                <a:latin typeface="Helvetica Neue"/>
                <a:ea typeface="Helvetica Neue"/>
                <a:cs typeface="Helvetica Neue"/>
                <a:sym typeface="Helvetica Neue"/>
              </a:rPr>
              <a:t>Tick</a:t>
            </a:r>
            <a:r>
              <a:rPr b="0" i="0" lang="tr-TR" sz="2800" u="none" cap="none" strike="noStrike">
                <a:solidFill>
                  <a:srgbClr val="000000"/>
                </a:solidFill>
                <a:latin typeface="Helvetica Neue"/>
                <a:ea typeface="Helvetica Neue"/>
                <a:cs typeface="Helvetica Neue"/>
                <a:sym typeface="Helvetica Neue"/>
              </a:rPr>
              <a:t>.</a:t>
            </a:r>
            <a:endParaRPr b="0" i="0" sz="2800" u="none" cap="none" strike="noStrike">
              <a:solidFill>
                <a:srgbClr val="000000"/>
              </a:solidFill>
              <a:latin typeface="Helvetica Neue"/>
              <a:ea typeface="Helvetica Neue"/>
              <a:cs typeface="Helvetica Neue"/>
              <a:sym typeface="Helvetica Neue"/>
            </a:endParaRPr>
          </a:p>
        </p:txBody>
      </p:sp>
      <p:sp>
        <p:nvSpPr>
          <p:cNvPr id="293" name="Google Shape;293;p12"/>
          <p:cNvSpPr/>
          <p:nvPr/>
        </p:nvSpPr>
        <p:spPr>
          <a:xfrm>
            <a:off x="13686853" y="10859613"/>
            <a:ext cx="7805274" cy="182614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This example shows how the same functionality would be implemented in C++. Note that incrementing “Count” by 1 happens in one line, compared to three nodes in Blueprint.</a:t>
            </a:r>
            <a:endParaRPr b="0" i="0" sz="2800" u="none" cap="none" strike="noStrike">
              <a:solidFill>
                <a:srgbClr val="000000"/>
              </a:solidFill>
              <a:latin typeface="Helvetica Neue"/>
              <a:ea typeface="Helvetica Neue"/>
              <a:cs typeface="Helvetica Neue"/>
              <a:sym typeface="Helvetica Neue"/>
            </a:endParaRPr>
          </a:p>
        </p:txBody>
      </p:sp>
      <p:sp>
        <p:nvSpPr>
          <p:cNvPr id="294" name="Google Shape;294;p12"/>
          <p:cNvSpPr txBox="1"/>
          <p:nvPr/>
        </p:nvSpPr>
        <p:spPr>
          <a:xfrm>
            <a:off x="3592497" y="9670064"/>
            <a:ext cx="6403997"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0" i="0" lang="tr-TR" sz="5000" u="none" cap="none" strike="noStrike">
                <a:solidFill>
                  <a:srgbClr val="000000"/>
                </a:solidFill>
                <a:latin typeface="Helvetica Neue"/>
                <a:ea typeface="Helvetica Neue"/>
                <a:cs typeface="Helvetica Neue"/>
                <a:sym typeface="Helvetica Neue"/>
              </a:rPr>
              <a:t>Blueprint Functionality</a:t>
            </a:r>
            <a:endParaRPr b="0" i="0" sz="5000" u="none" cap="none" strike="noStrike">
              <a:solidFill>
                <a:srgbClr val="000000"/>
              </a:solidFill>
              <a:latin typeface="Helvetica Neue"/>
              <a:ea typeface="Helvetica Neue"/>
              <a:cs typeface="Helvetica Neue"/>
              <a:sym typeface="Helvetica Neue"/>
            </a:endParaRPr>
          </a:p>
        </p:txBody>
      </p:sp>
      <p:sp>
        <p:nvSpPr>
          <p:cNvPr id="295" name="Google Shape;295;p12"/>
          <p:cNvSpPr txBox="1"/>
          <p:nvPr/>
        </p:nvSpPr>
        <p:spPr>
          <a:xfrm>
            <a:off x="15044727" y="9670063"/>
            <a:ext cx="5089535"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0" i="0" lang="tr-TR" sz="5000" u="none" cap="none" strike="noStrike">
                <a:solidFill>
                  <a:srgbClr val="000000"/>
                </a:solidFill>
                <a:latin typeface="Helvetica Neue"/>
                <a:ea typeface="Helvetica Neue"/>
                <a:cs typeface="Helvetica Neue"/>
                <a:sym typeface="Helvetica Neue"/>
              </a:rPr>
              <a:t>C++ Functionality</a:t>
            </a:r>
            <a:endParaRPr b="0" i="0" sz="5000" u="none" cap="none" strike="noStrike">
              <a:solidFill>
                <a:srgbClr val="000000"/>
              </a:solidFill>
              <a:latin typeface="Helvetica Neue"/>
              <a:ea typeface="Helvetica Neue"/>
              <a:cs typeface="Helvetica Neue"/>
              <a:sym typeface="Helvetica Neue"/>
            </a:endParaRPr>
          </a:p>
        </p:txBody>
      </p:sp>
      <p:sp>
        <p:nvSpPr>
          <p:cNvPr id="296" name="Google Shape;296;p12"/>
          <p:cNvSpPr txBox="1"/>
          <p:nvPr/>
        </p:nvSpPr>
        <p:spPr>
          <a:xfrm>
            <a:off x="14088300" y="8113591"/>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UE4 C++</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297" name="Google Shape;297;p12"/>
          <p:cNvSpPr txBox="1"/>
          <p:nvPr/>
        </p:nvSpPr>
        <p:spPr>
          <a:xfrm>
            <a:off x="3293301" y="8113592"/>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Blueprint</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id="298" name="Google Shape;298;p12"/>
          <p:cNvPicPr preferRelativeResize="0"/>
          <p:nvPr/>
        </p:nvPicPr>
        <p:blipFill rotWithShape="1">
          <a:blip r:embed="rId5">
            <a:alphaModFix/>
          </a:blip>
          <a:srcRect b="30822" l="16436" r="16029" t="8536"/>
          <a:stretch/>
        </p:blipFill>
        <p:spPr>
          <a:xfrm>
            <a:off x="21757271" y="11032375"/>
            <a:ext cx="2626729" cy="2683625"/>
          </a:xfrm>
          <a:prstGeom prst="rect">
            <a:avLst/>
          </a:prstGeom>
          <a:noFill/>
          <a:ln>
            <a:noFill/>
          </a:ln>
        </p:spPr>
      </p:pic>
      <p:pic>
        <p:nvPicPr>
          <p:cNvPr id="299" name="Google Shape;299;p12"/>
          <p:cNvPicPr preferRelativeResize="0"/>
          <p:nvPr/>
        </p:nvPicPr>
        <p:blipFill rotWithShape="1">
          <a:blip r:embed="rId6">
            <a:alphaModFix/>
          </a:blip>
          <a:srcRect b="0" l="0" r="0" t="0"/>
          <a:stretch/>
        </p:blipFill>
        <p:spPr>
          <a:xfrm>
            <a:off x="2891854" y="2616024"/>
            <a:ext cx="7893928" cy="4169922"/>
          </a:xfrm>
          <a:prstGeom prst="rect">
            <a:avLst/>
          </a:prstGeom>
          <a:noFill/>
          <a:ln>
            <a:noFill/>
          </a:ln>
          <a:effectLst>
            <a:outerShdw blurRad="190500" rotWithShape="0" algn="tl">
              <a:srgbClr val="000000">
                <a:alpha val="69803"/>
              </a:srgbClr>
            </a:outerShdw>
          </a:effectLst>
        </p:spPr>
      </p:pic>
      <p:pic>
        <p:nvPicPr>
          <p:cNvPr id="300" name="Google Shape;300;p12"/>
          <p:cNvPicPr preferRelativeResize="0"/>
          <p:nvPr/>
        </p:nvPicPr>
        <p:blipFill rotWithShape="1">
          <a:blip r:embed="rId7">
            <a:alphaModFix/>
          </a:blip>
          <a:srcRect b="0" l="0" r="0" t="0"/>
          <a:stretch/>
        </p:blipFill>
        <p:spPr>
          <a:xfrm>
            <a:off x="13126399" y="1629783"/>
            <a:ext cx="3714011" cy="6504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3"/>
          <p:cNvSpPr txBox="1"/>
          <p:nvPr>
            <p:ph type="title"/>
          </p:nvPr>
        </p:nvSpPr>
        <p:spPr>
          <a:xfrm>
            <a:off x="1679576" y="914399"/>
            <a:ext cx="9046123" cy="4365523"/>
          </a:xfrm>
          <a:prstGeom prst="rect">
            <a:avLst/>
          </a:prstGeom>
          <a:noFill/>
          <a:ln>
            <a:noFill/>
          </a:ln>
        </p:spPr>
        <p:txBody>
          <a:bodyPr anchorCtr="0" anchor="b" bIns="50800" lIns="50800" spcFirstLastPara="1" rIns="50800" wrap="square" tIns="50800">
            <a:normAutofit/>
          </a:bodyPr>
          <a:lstStyle/>
          <a:p>
            <a:pPr indent="0" lvl="0" marL="0" rtl="0" algn="l">
              <a:lnSpc>
                <a:spcPct val="100000"/>
              </a:lnSpc>
              <a:spcBef>
                <a:spcPts val="0"/>
              </a:spcBef>
              <a:spcAft>
                <a:spcPts val="0"/>
              </a:spcAft>
              <a:buClr>
                <a:srgbClr val="000000"/>
              </a:buClr>
              <a:buSzPts val="5000"/>
              <a:buFont typeface="Helvetica Neue Light"/>
              <a:buNone/>
            </a:pPr>
            <a:r>
              <a:rPr lang="tr-TR"/>
              <a:t>CORE BLUEPRINT EVENTS</a:t>
            </a:r>
            <a:br>
              <a:rPr lang="tr-TR"/>
            </a:br>
            <a:r>
              <a:rPr lang="tr-TR"/>
              <a:t>⇔ C++ FUNCTIONS </a:t>
            </a:r>
            <a:endParaRPr/>
          </a:p>
        </p:txBody>
      </p:sp>
      <p:sp>
        <p:nvSpPr>
          <p:cNvPr id="306" name="Google Shape;306;p13"/>
          <p:cNvSpPr txBox="1"/>
          <p:nvPr>
            <p:ph idx="2" type="body"/>
          </p:nvPr>
        </p:nvSpPr>
        <p:spPr>
          <a:xfrm>
            <a:off x="1679575" y="5943600"/>
            <a:ext cx="9045575" cy="8002587"/>
          </a:xfrm>
          <a:prstGeom prst="rect">
            <a:avLst/>
          </a:prstGeom>
          <a:noFill/>
          <a:ln>
            <a:noFill/>
          </a:ln>
        </p:spPr>
        <p:txBody>
          <a:bodyPr anchorCtr="0" anchor="ctr" bIns="50800" lIns="50800" spcFirstLastPara="1" rIns="50800" wrap="square" tIns="50800">
            <a:normAutofit/>
          </a:bodyPr>
          <a:lstStyle/>
          <a:p>
            <a:pPr indent="-635000" lvl="0" marL="635000" rtl="0" algn="l">
              <a:lnSpc>
                <a:spcPct val="100000"/>
              </a:lnSpc>
              <a:spcBef>
                <a:spcPts val="0"/>
              </a:spcBef>
              <a:spcAft>
                <a:spcPts val="0"/>
              </a:spcAft>
              <a:buClr>
                <a:srgbClr val="000000"/>
              </a:buClr>
              <a:buSzPts val="2100"/>
              <a:buFont typeface="Helvetica Neue Light"/>
              <a:buChar char="•"/>
            </a:pPr>
            <a:r>
              <a:rPr lang="tr-TR"/>
              <a:t>The standard Blueprint Actor has event blocks so you can trigger something to happen on Actor Construction, Begin Play, or every game Tick.</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The same options are available in C++ as virtual member functions OnConstruction, BeginPlay, and Tick.</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When you create a new Actor class, it automatically creates templates for the BeginPlay and Tick functions, but you can add others. Look at the AActor base class and its parents to see what is available.</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Overriding these virtual functions adds behavior for that Actor event.</a:t>
            </a:r>
            <a:endParaRPr/>
          </a:p>
        </p:txBody>
      </p:sp>
      <p:pic>
        <p:nvPicPr>
          <p:cNvPr id="307" name="Google Shape;307;p13"/>
          <p:cNvPicPr preferRelativeResize="0"/>
          <p:nvPr/>
        </p:nvPicPr>
        <p:blipFill rotWithShape="1">
          <a:blip r:embed="rId3">
            <a:alphaModFix/>
          </a:blip>
          <a:srcRect b="0" l="0" r="0" t="0"/>
          <a:stretch/>
        </p:blipFill>
        <p:spPr>
          <a:xfrm>
            <a:off x="13949795" y="7781997"/>
            <a:ext cx="8699817" cy="2879076"/>
          </a:xfrm>
          <a:prstGeom prst="rect">
            <a:avLst/>
          </a:prstGeom>
          <a:noFill/>
          <a:ln>
            <a:noFill/>
          </a:ln>
        </p:spPr>
      </p:pic>
      <p:pic>
        <p:nvPicPr>
          <p:cNvPr id="308" name="Google Shape;308;p13"/>
          <p:cNvPicPr preferRelativeResize="0"/>
          <p:nvPr>
            <p:ph idx="1" type="body"/>
          </p:nvPr>
        </p:nvPicPr>
        <p:blipFill rotWithShape="1">
          <a:blip r:embed="rId4">
            <a:alphaModFix/>
          </a:blip>
          <a:srcRect b="0" l="0" r="0" t="0"/>
          <a:stretch/>
        </p:blipFill>
        <p:spPr>
          <a:xfrm>
            <a:off x="13061590" y="689840"/>
            <a:ext cx="3713990" cy="63344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Image" id="313" name="Google Shape;313;p14"/>
          <p:cNvPicPr preferRelativeResize="0"/>
          <p:nvPr/>
        </p:nvPicPr>
        <p:blipFill rotWithShape="1">
          <a:blip r:embed="rId3">
            <a:alphaModFix/>
          </a:blip>
          <a:srcRect b="39480" l="0" r="20812" t="6666"/>
          <a:stretch/>
        </p:blipFill>
        <p:spPr>
          <a:xfrm>
            <a:off x="13868400" y="26725"/>
            <a:ext cx="10515600" cy="13716000"/>
          </a:xfrm>
          <a:prstGeom prst="rect">
            <a:avLst/>
          </a:prstGeom>
          <a:noFill/>
          <a:ln>
            <a:noFill/>
          </a:ln>
        </p:spPr>
      </p:pic>
      <p:sp>
        <p:nvSpPr>
          <p:cNvPr id="314" name="Google Shape;314;p14"/>
          <p:cNvSpPr txBox="1"/>
          <p:nvPr/>
        </p:nvSpPr>
        <p:spPr>
          <a:xfrm>
            <a:off x="3369499" y="10425121"/>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Blueprint</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id="315" name="Google Shape;315;p14"/>
          <p:cNvPicPr preferRelativeResize="0"/>
          <p:nvPr/>
        </p:nvPicPr>
        <p:blipFill rotWithShape="1">
          <a:blip r:embed="rId4">
            <a:alphaModFix/>
          </a:blip>
          <a:srcRect b="30822" l="16436" r="16029" t="8536"/>
          <a:stretch/>
        </p:blipFill>
        <p:spPr>
          <a:xfrm>
            <a:off x="21757271" y="11032375"/>
            <a:ext cx="2626729" cy="2683625"/>
          </a:xfrm>
          <a:prstGeom prst="rect">
            <a:avLst/>
          </a:prstGeom>
          <a:noFill/>
          <a:ln>
            <a:noFill/>
          </a:ln>
        </p:spPr>
      </p:pic>
      <p:pic>
        <p:nvPicPr>
          <p:cNvPr id="316" name="Google Shape;316;p14"/>
          <p:cNvPicPr preferRelativeResize="0"/>
          <p:nvPr/>
        </p:nvPicPr>
        <p:blipFill rotWithShape="1">
          <a:blip r:embed="rId5">
            <a:alphaModFix/>
          </a:blip>
          <a:srcRect b="0" l="0" r="0" t="0"/>
          <a:stretch/>
        </p:blipFill>
        <p:spPr>
          <a:xfrm>
            <a:off x="781909" y="3668362"/>
            <a:ext cx="12177560" cy="6432726"/>
          </a:xfrm>
          <a:prstGeom prst="rect">
            <a:avLst/>
          </a:prstGeom>
          <a:noFill/>
          <a:ln>
            <a:noFill/>
          </a:ln>
          <a:effectLst>
            <a:outerShdw blurRad="190500" rotWithShape="0" algn="tl">
              <a:srgbClr val="000000">
                <a:alpha val="69803"/>
              </a:srgbClr>
            </a:outerShdw>
          </a:effectLst>
        </p:spPr>
      </p:pic>
      <p:pic>
        <p:nvPicPr>
          <p:cNvPr id="317" name="Google Shape;317;p14"/>
          <p:cNvPicPr preferRelativeResize="0"/>
          <p:nvPr/>
        </p:nvPicPr>
        <p:blipFill rotWithShape="1">
          <a:blip r:embed="rId6">
            <a:alphaModFix/>
          </a:blip>
          <a:srcRect b="0" l="0" r="0" t="0"/>
          <a:stretch/>
        </p:blipFill>
        <p:spPr>
          <a:xfrm>
            <a:off x="14038343" y="125505"/>
            <a:ext cx="7718928" cy="135184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15"/>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323" name="Google Shape;323;p15"/>
          <p:cNvPicPr preferRelativeResize="0"/>
          <p:nvPr/>
        </p:nvPicPr>
        <p:blipFill rotWithShape="1">
          <a:blip r:embed="rId4">
            <a:alphaModFix/>
          </a:blip>
          <a:srcRect b="37960" l="1269" r="41231" t="6454"/>
          <a:stretch/>
        </p:blipFill>
        <p:spPr>
          <a:xfrm>
            <a:off x="0" y="0"/>
            <a:ext cx="26194086" cy="1371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6"/>
          <p:cNvSpPr/>
          <p:nvPr/>
        </p:nvSpPr>
        <p:spPr>
          <a:xfrm>
            <a:off x="12200817" y="-53266"/>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9" name="Google Shape;329;p16"/>
          <p:cNvSpPr txBox="1"/>
          <p:nvPr/>
        </p:nvSpPr>
        <p:spPr>
          <a:xfrm>
            <a:off x="1752108" y="361865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UNREAL BUILD ENVIRONMENT	</a:t>
            </a:r>
            <a:endParaRPr b="1" i="0" sz="5000" u="none" cap="none" strike="noStrike">
              <a:solidFill>
                <a:srgbClr val="000000"/>
              </a:solidFill>
              <a:latin typeface="Helvetica Neue"/>
              <a:ea typeface="Helvetica Neue"/>
              <a:cs typeface="Helvetica Neue"/>
              <a:sym typeface="Helvetica Neue"/>
            </a:endParaRPr>
          </a:p>
        </p:txBody>
      </p:sp>
      <p:sp>
        <p:nvSpPr>
          <p:cNvPr id="330" name="Google Shape;330;p16"/>
          <p:cNvSpPr/>
          <p:nvPr/>
        </p:nvSpPr>
        <p:spPr>
          <a:xfrm>
            <a:off x="14050270" y="4399603"/>
            <a:ext cx="9238448" cy="12942004"/>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Debug Game: </a:t>
            </a:r>
            <a:r>
              <a:rPr b="0" i="0" lang="tr-TR" sz="2800" u="none" cap="none" strike="noStrike">
                <a:solidFill>
                  <a:srgbClr val="000000"/>
                </a:solidFill>
                <a:latin typeface="Helvetica Neue"/>
                <a:ea typeface="Helvetica Neue"/>
                <a:cs typeface="Helvetica Neue"/>
                <a:sym typeface="Helvetica Neue"/>
              </a:rPr>
              <a:t>Game executable with debugging symbols.</a:t>
            </a:r>
            <a:endParaRPr/>
          </a:p>
          <a:p>
            <a:pPr indent="-457200" lvl="0" marL="457200" marR="0" rtl="0" algn="l">
              <a:lnSpc>
                <a:spcPct val="100000"/>
              </a:lnSpc>
              <a:spcBef>
                <a:spcPts val="10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Debug Game Editor: </a:t>
            </a:r>
            <a:r>
              <a:rPr b="0" i="0" lang="tr-TR" sz="2800" u="none" cap="none" strike="noStrike">
                <a:solidFill>
                  <a:srgbClr val="000000"/>
                </a:solidFill>
                <a:latin typeface="Helvetica Neue"/>
                <a:ea typeface="Helvetica Neue"/>
                <a:cs typeface="Helvetica Neue"/>
                <a:sym typeface="Helvetica Neue"/>
              </a:rPr>
              <a:t>Editor dll with debugging help/symbols.</a:t>
            </a:r>
            <a:endParaRPr/>
          </a:p>
          <a:p>
            <a:pPr indent="-457200" lvl="0" marL="457200" marR="0" rtl="0" algn="l">
              <a:lnSpc>
                <a:spcPct val="100000"/>
              </a:lnSpc>
              <a:spcBef>
                <a:spcPts val="10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Development: </a:t>
            </a:r>
            <a:r>
              <a:rPr b="0" i="0" lang="tr-TR" sz="2800" u="none" cap="none" strike="noStrike">
                <a:solidFill>
                  <a:srgbClr val="000000"/>
                </a:solidFill>
                <a:latin typeface="Helvetica Neue"/>
                <a:ea typeface="Helvetica Neue"/>
                <a:cs typeface="Helvetica Neue"/>
                <a:sym typeface="Helvetica Neue"/>
              </a:rPr>
              <a:t>Game executable with development features enabled, such as engine console and debugging screens and information.</a:t>
            </a:r>
            <a:endParaRPr/>
          </a:p>
          <a:p>
            <a:pPr indent="-457200" lvl="0" marL="457200" marR="0" rtl="0" algn="l">
              <a:lnSpc>
                <a:spcPct val="100000"/>
              </a:lnSpc>
              <a:spcBef>
                <a:spcPts val="10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Development Editor (default): </a:t>
            </a:r>
            <a:r>
              <a:rPr b="0" i="0" lang="tr-TR" sz="2800" u="none" cap="none" strike="noStrike">
                <a:solidFill>
                  <a:srgbClr val="000000"/>
                </a:solidFill>
                <a:latin typeface="Helvetica Neue"/>
                <a:ea typeface="Helvetica Neue"/>
                <a:cs typeface="Helvetica Neue"/>
                <a:sym typeface="Helvetica Neue"/>
              </a:rPr>
              <a:t>Editor dll with development features. Normally used through development with the editor. Support hotspot reloading which plugs code changes to the blueprints on the fly. Still a buggy feature. Live coding also introduced as an experimental feature.</a:t>
            </a:r>
            <a:endParaRPr/>
          </a:p>
          <a:p>
            <a:pPr indent="-457200" lvl="0" marL="457200" marR="0" rtl="0" algn="l">
              <a:lnSpc>
                <a:spcPct val="100000"/>
              </a:lnSpc>
              <a:spcBef>
                <a:spcPts val="10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Shipping:</a:t>
            </a:r>
            <a:r>
              <a:rPr b="0" i="0" lang="tr-TR" sz="2800" u="none" cap="none" strike="noStrike">
                <a:solidFill>
                  <a:srgbClr val="000000"/>
                </a:solidFill>
                <a:latin typeface="Helvetica Neue"/>
                <a:ea typeface="Helvetica Neue"/>
                <a:cs typeface="Helvetica Neue"/>
                <a:sym typeface="Helvetica Neue"/>
              </a:rPr>
              <a:t> Game executable stripped from debugging symbols and editor specific code, suitable to go with a shipped game.</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114300" lvl="0" marL="457200" marR="0" rtl="0" algn="l">
              <a:lnSpc>
                <a:spcPct val="100000"/>
              </a:lnSpc>
              <a:spcBef>
                <a:spcPts val="1000"/>
              </a:spcBef>
              <a:spcAft>
                <a:spcPts val="0"/>
              </a:spcAft>
              <a:buClr>
                <a:srgbClr val="000000"/>
              </a:buClr>
              <a:buSzPts val="5400"/>
              <a:buFont typeface="Arial"/>
              <a:buNone/>
            </a:pPr>
            <a:r>
              <a:t/>
            </a:r>
            <a:endParaRPr b="0" i="0" sz="5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331" name="Google Shape;331;p16"/>
          <p:cNvSpPr/>
          <p:nvPr/>
        </p:nvSpPr>
        <p:spPr>
          <a:xfrm>
            <a:off x="1762501" y="5461894"/>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332" name="Google Shape;332;p16"/>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333" name="Google Shape;333;p16"/>
          <p:cNvSpPr/>
          <p:nvPr/>
        </p:nvSpPr>
        <p:spPr>
          <a:xfrm>
            <a:off x="1762501" y="5917012"/>
            <a:ext cx="9400032" cy="7894469"/>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C++ compilation is a very complex progress and driven with UnrealBuildTool:</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&lt;ProjectName&gt;.Build.cs scripts are executed to resolve module dependencies.</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Based on dependant modules and special engine specific macros additional cpp code is generated. </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Your code should assume these generated modules are included by using:</a:t>
            </a:r>
            <a:endParaRPr/>
          </a:p>
          <a:p>
            <a:pPr indent="0" lvl="0" marL="0" marR="0" rtl="0" algn="l">
              <a:lnSpc>
                <a:spcPct val="100000"/>
              </a:lnSpc>
              <a:spcBef>
                <a:spcPts val="100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#include «&lt;ClassName&gt;.generated.h» </a:t>
            </a:r>
            <a:endParaRPr/>
          </a:p>
          <a:p>
            <a:pPr indent="0" lvl="0" marL="0" marR="0" rtl="0" algn="l">
              <a:lnSpc>
                <a:spcPct val="100000"/>
              </a:lnSpc>
              <a:spcBef>
                <a:spcPts val="100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lines at the end of all #include blocks int the header file.</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Preprocessor is executed and all cpp modules are compiled.</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What is produced at the linking step depends on project Solution Configuration.</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334" name="Google Shape;334;p16"/>
          <p:cNvSpPr txBox="1"/>
          <p:nvPr/>
        </p:nvSpPr>
        <p:spPr>
          <a:xfrm>
            <a:off x="14182698" y="245660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SOLUTION CONFIGURATIONS</a:t>
            </a:r>
            <a:endParaRPr b="1" i="0" sz="5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7"/>
          <p:cNvSpPr txBox="1"/>
          <p:nvPr/>
        </p:nvSpPr>
        <p:spPr>
          <a:xfrm>
            <a:off x="159026" y="6499534"/>
            <a:ext cx="24384000" cy="1210588"/>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7200"/>
              <a:buFont typeface="Helvetica Neue"/>
              <a:buNone/>
            </a:pPr>
            <a:r>
              <a:rPr b="1" i="0" lang="tr-TR" sz="7200" u="none" cap="none" strike="noStrike">
                <a:solidFill>
                  <a:srgbClr val="000000"/>
                </a:solidFill>
                <a:latin typeface="Helvetica Neue"/>
                <a:ea typeface="Helvetica Neue"/>
                <a:cs typeface="Helvetica Neue"/>
                <a:sym typeface="Helvetica Neue"/>
              </a:rPr>
              <a:t>ACTOR LIFE CYCLE</a:t>
            </a:r>
            <a:endParaRPr b="1" i="0" sz="7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ActorLifeCycle1.png" id="344" name="Google Shape;344;p18"/>
          <p:cNvPicPr preferRelativeResize="0"/>
          <p:nvPr/>
        </p:nvPicPr>
        <p:blipFill rotWithShape="1">
          <a:blip r:embed="rId3">
            <a:alphaModFix/>
          </a:blip>
          <a:srcRect b="60209" l="0" r="0" t="0"/>
          <a:stretch/>
        </p:blipFill>
        <p:spPr>
          <a:xfrm>
            <a:off x="1057983" y="0"/>
            <a:ext cx="21095284" cy="1371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ActorLifeCycle1.png" id="349" name="Google Shape;349;p19"/>
          <p:cNvPicPr preferRelativeResize="0"/>
          <p:nvPr/>
        </p:nvPicPr>
        <p:blipFill rotWithShape="1">
          <a:blip r:embed="rId3">
            <a:alphaModFix/>
          </a:blip>
          <a:srcRect b="35081" l="0" r="0" t="32595"/>
          <a:stretch/>
        </p:blipFill>
        <p:spPr>
          <a:xfrm>
            <a:off x="289560" y="571500"/>
            <a:ext cx="23407808" cy="12363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929"/>
        </a:solidFill>
      </p:bgPr>
    </p:bg>
    <p:spTree>
      <p:nvGrpSpPr>
        <p:cNvPr id="171" name="Shape 171"/>
        <p:cNvGrpSpPr/>
        <p:nvPr/>
      </p:nvGrpSpPr>
      <p:grpSpPr>
        <a:xfrm>
          <a:off x="0" y="0"/>
          <a:ext cx="0" cy="0"/>
          <a:chOff x="0" y="0"/>
          <a:chExt cx="0" cy="0"/>
        </a:xfrm>
      </p:grpSpPr>
      <p:sp>
        <p:nvSpPr>
          <p:cNvPr id="172" name="Google Shape;172;p2"/>
          <p:cNvSpPr txBox="1"/>
          <p:nvPr/>
        </p:nvSpPr>
        <p:spPr>
          <a:xfrm>
            <a:off x="4366157" y="7443588"/>
            <a:ext cx="156516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6000"/>
              <a:buFont typeface="Helvetica Neue"/>
              <a:buNone/>
            </a:pPr>
            <a:r>
              <a:rPr b="0" i="0" lang="tr-TR" sz="6000" u="none" cap="none" strike="noStrike">
                <a:solidFill>
                  <a:srgbClr val="FFFFFF"/>
                </a:solidFill>
                <a:latin typeface="Helvetica Neue"/>
                <a:ea typeface="Helvetica Neue"/>
                <a:cs typeface="Helvetica Neue"/>
                <a:sym typeface="Helvetica Neue"/>
              </a:rPr>
              <a:t>Introduction to C++ in UE4</a:t>
            </a:r>
            <a:endParaRPr b="0" i="0" sz="6000" u="none" cap="none" strike="noStrike">
              <a:solidFill>
                <a:srgbClr val="FFFFFF"/>
              </a:solidFill>
              <a:latin typeface="Helvetica Neue"/>
              <a:ea typeface="Helvetica Neue"/>
              <a:cs typeface="Helvetica Neue"/>
              <a:sym typeface="Helvetica Neue"/>
            </a:endParaRPr>
          </a:p>
        </p:txBody>
      </p:sp>
      <p:sp>
        <p:nvSpPr>
          <p:cNvPr id="173" name="Google Shape;173;p2"/>
          <p:cNvSpPr txBox="1"/>
          <p:nvPr/>
        </p:nvSpPr>
        <p:spPr>
          <a:xfrm>
            <a:off x="6853205" y="5638702"/>
            <a:ext cx="10677603"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D966"/>
              </a:buClr>
              <a:buSzPts val="8000"/>
              <a:buFont typeface="Helvetica Neue"/>
              <a:buNone/>
            </a:pPr>
            <a:r>
              <a:rPr b="1" i="0" lang="tr-TR" sz="8000" u="none" cap="none" strike="noStrike">
                <a:solidFill>
                  <a:srgbClr val="FFD966"/>
                </a:solidFill>
                <a:latin typeface="Helvetica Neue"/>
                <a:ea typeface="Helvetica Neue"/>
                <a:cs typeface="Helvetica Neue"/>
                <a:sym typeface="Helvetica Neue"/>
              </a:rPr>
              <a:t>PROGRAMMING</a:t>
            </a:r>
            <a:endParaRPr b="1" i="0" sz="8000" u="none" cap="none" strike="noStrike">
              <a:solidFill>
                <a:srgbClr val="FFD966"/>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ActorLifeCycle1.png" id="354" name="Google Shape;354;p20"/>
          <p:cNvPicPr preferRelativeResize="0"/>
          <p:nvPr/>
        </p:nvPicPr>
        <p:blipFill rotWithShape="1">
          <a:blip r:embed="rId3">
            <a:alphaModFix/>
          </a:blip>
          <a:srcRect b="1508" l="0" r="0" t="62580"/>
          <a:stretch/>
        </p:blipFill>
        <p:spPr>
          <a:xfrm>
            <a:off x="518158" y="0"/>
            <a:ext cx="23374081" cy="137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graphicFrame>
        <p:nvGraphicFramePr>
          <p:cNvPr id="359" name="Google Shape;359;p21"/>
          <p:cNvGraphicFramePr/>
          <p:nvPr/>
        </p:nvGraphicFramePr>
        <p:xfrm>
          <a:off x="1137935" y="4800600"/>
          <a:ext cx="14059766" cy="5761941"/>
        </p:xfrm>
        <a:graphic>
          <a:graphicData uri="http://schemas.openxmlformats.org/presentationml/2006/ole">
            <mc:AlternateContent>
              <mc:Choice Requires="v">
                <p:oleObj r:id="rId4" imgH="5761941" imgW="14059766" progId="Photoshop.Image.13" spid="_x0000_s1">
                  <p:embed/>
                </p:oleObj>
              </mc:Choice>
              <mc:Fallback>
                <p:oleObj r:id="rId5" imgH="5761941" imgW="14059766" progId="Photoshop.Image.13">
                  <p:embed/>
                  <p:pic>
                    <p:nvPicPr>
                      <p:cNvPr id="359" name="Google Shape;359;p21"/>
                      <p:cNvPicPr preferRelativeResize="0"/>
                      <p:nvPr/>
                    </p:nvPicPr>
                    <p:blipFill rotWithShape="1">
                      <a:blip r:embed="rId6">
                        <a:alphaModFix/>
                      </a:blip>
                      <a:srcRect b="0" l="0" r="0" t="0"/>
                      <a:stretch/>
                    </p:blipFill>
                    <p:spPr>
                      <a:xfrm>
                        <a:off x="1137935" y="4800600"/>
                        <a:ext cx="14059766" cy="5761941"/>
                      </a:xfrm>
                      <a:prstGeom prst="rect">
                        <a:avLst/>
                      </a:prstGeom>
                      <a:noFill/>
                      <a:ln>
                        <a:noFill/>
                      </a:ln>
                    </p:spPr>
                  </p:pic>
                </p:oleObj>
              </mc:Fallback>
            </mc:AlternateContent>
          </a:graphicData>
        </a:graphic>
      </p:graphicFrame>
      <p:sp>
        <p:nvSpPr>
          <p:cNvPr id="360" name="Google Shape;360;p21"/>
          <p:cNvSpPr txBox="1"/>
          <p:nvPr/>
        </p:nvSpPr>
        <p:spPr>
          <a:xfrm>
            <a:off x="1137935" y="1325318"/>
            <a:ext cx="15213496" cy="71814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rPr b="1" i="0" lang="tr-TR" sz="4000" u="none" cap="none" strike="noStrike">
                <a:solidFill>
                  <a:srgbClr val="000000"/>
                </a:solidFill>
                <a:latin typeface="Helvetica Neue"/>
                <a:ea typeface="Helvetica Neue"/>
                <a:cs typeface="Helvetica Neue"/>
                <a:sym typeface="Helvetica Neue"/>
              </a:rPr>
              <a:t>C++ AND BLUEPRINTS WORKING TOGETHER</a:t>
            </a:r>
            <a:endParaRPr b="1" i="0" sz="4000" u="none" cap="none" strike="noStrike">
              <a:solidFill>
                <a:srgbClr val="000000"/>
              </a:solidFill>
              <a:latin typeface="Helvetica Neue"/>
              <a:ea typeface="Helvetica Neue"/>
              <a:cs typeface="Helvetica Neue"/>
              <a:sym typeface="Helvetica Neue"/>
            </a:endParaRPr>
          </a:p>
        </p:txBody>
      </p:sp>
      <p:sp>
        <p:nvSpPr>
          <p:cNvPr id="361" name="Google Shape;361;p21"/>
          <p:cNvSpPr/>
          <p:nvPr/>
        </p:nvSpPr>
        <p:spPr>
          <a:xfrm>
            <a:off x="15742434" y="3604701"/>
            <a:ext cx="7929429" cy="742767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When designing a class hierarchy, first you need to identify any </a:t>
            </a:r>
            <a:r>
              <a:rPr b="1" i="0" lang="tr-TR" sz="2800" u="none" cap="none" strike="noStrike">
                <a:solidFill>
                  <a:srgbClr val="000000"/>
                </a:solidFill>
                <a:latin typeface="Helvetica Neue"/>
                <a:ea typeface="Helvetica Neue"/>
                <a:cs typeface="Helvetica Neue"/>
                <a:sym typeface="Helvetica Neue"/>
              </a:rPr>
              <a:t>common functionality </a:t>
            </a:r>
            <a:r>
              <a:rPr b="0" i="0" lang="tr-TR" sz="2800" u="none" cap="none" strike="noStrike">
                <a:solidFill>
                  <a:srgbClr val="000000"/>
                </a:solidFill>
                <a:latin typeface="Helvetica Neue"/>
                <a:ea typeface="Helvetica Neue"/>
                <a:cs typeface="Helvetica Neue"/>
                <a:sym typeface="Helvetica Neue"/>
              </a:rPr>
              <a:t>and </a:t>
            </a:r>
            <a:r>
              <a:rPr b="1" i="0" lang="tr-TR" sz="2800" u="none" cap="none" strike="noStrike">
                <a:solidFill>
                  <a:srgbClr val="000000"/>
                </a:solidFill>
                <a:latin typeface="Helvetica Neue"/>
                <a:ea typeface="Helvetica Neue"/>
                <a:cs typeface="Helvetica Neue"/>
                <a:sym typeface="Helvetica Neue"/>
              </a:rPr>
              <a:t>shared structure </a:t>
            </a:r>
            <a:r>
              <a:rPr b="0" i="0" lang="tr-TR" sz="2800" u="none" cap="none" strike="noStrike">
                <a:solidFill>
                  <a:srgbClr val="000000"/>
                </a:solidFill>
                <a:latin typeface="Helvetica Neue"/>
                <a:ea typeface="Helvetica Neue"/>
                <a:cs typeface="Helvetica Neue"/>
                <a:sym typeface="Helvetica Neue"/>
              </a:rPr>
              <a:t>between groups of game elements.</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These are typically placed in a base class, which can be extended to create the final game elements.</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It is common practice to create the base classes in C++ as they often contain greater structural and functional complexity. The final functionality, customization, and art are added in Blueprint.</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Sometimes an intermediate base class is added in Blueprint to allow designers and artists to contribute to the common functionality.</a:t>
            </a:r>
            <a:endParaRPr b="0" i="0" sz="2800" u="none" cap="none" strike="noStrike">
              <a:solidFill>
                <a:srgbClr val="000000"/>
              </a:solidFill>
              <a:latin typeface="Helvetica Neue"/>
              <a:ea typeface="Helvetica Neue"/>
              <a:cs typeface="Helvetica Neue"/>
              <a:sym typeface="Helvetica Neue"/>
            </a:endParaRPr>
          </a:p>
        </p:txBody>
      </p:sp>
      <p:sp>
        <p:nvSpPr>
          <p:cNvPr id="362" name="Google Shape;362;p21"/>
          <p:cNvSpPr/>
          <p:nvPr/>
        </p:nvSpPr>
        <p:spPr>
          <a:xfrm>
            <a:off x="1137934" y="2240774"/>
            <a:ext cx="22402800" cy="126000"/>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363" name="Google Shape;363;p21"/>
          <p:cNvSpPr txBox="1"/>
          <p:nvPr/>
        </p:nvSpPr>
        <p:spPr>
          <a:xfrm>
            <a:off x="4498451" y="9131947"/>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Example of C++ and Blueprint interaction</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id="364" name="Google Shape;364;p21"/>
          <p:cNvPicPr preferRelativeResize="0"/>
          <p:nvPr/>
        </p:nvPicPr>
        <p:blipFill rotWithShape="1">
          <a:blip r:embed="rId7">
            <a:alphaModFix/>
          </a:blip>
          <a:srcRect b="30822" l="16436" r="16029" t="8536"/>
          <a:stretch/>
        </p:blipFill>
        <p:spPr>
          <a:xfrm>
            <a:off x="21757271" y="11032375"/>
            <a:ext cx="2626729" cy="2683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graphicFrame>
        <p:nvGraphicFramePr>
          <p:cNvPr id="369" name="Google Shape;369;p22"/>
          <p:cNvGraphicFramePr/>
          <p:nvPr/>
        </p:nvGraphicFramePr>
        <p:xfrm>
          <a:off x="737884" y="2609850"/>
          <a:ext cx="21969716" cy="9003579"/>
        </p:xfrm>
        <a:graphic>
          <a:graphicData uri="http://schemas.openxmlformats.org/presentationml/2006/ole">
            <mc:AlternateContent>
              <mc:Choice Requires="v">
                <p:oleObj r:id="rId4" imgH="9003579" imgW="21969716" progId="Photoshop.Image.13" spid="_x0000_s1">
                  <p:embed/>
                </p:oleObj>
              </mc:Choice>
              <mc:Fallback>
                <p:oleObj r:id="rId5" imgH="9003579" imgW="21969716" progId="Photoshop.Image.13">
                  <p:embed/>
                  <p:pic>
                    <p:nvPicPr>
                      <p:cNvPr id="369" name="Google Shape;369;p22"/>
                      <p:cNvPicPr preferRelativeResize="0"/>
                      <p:nvPr/>
                    </p:nvPicPr>
                    <p:blipFill rotWithShape="1">
                      <a:blip r:embed="rId6">
                        <a:alphaModFix/>
                      </a:blip>
                      <a:srcRect b="0" l="0" r="0" t="0"/>
                      <a:stretch/>
                    </p:blipFill>
                    <p:spPr>
                      <a:xfrm>
                        <a:off x="737884" y="2609850"/>
                        <a:ext cx="21969716" cy="9003579"/>
                      </a:xfrm>
                      <a:prstGeom prst="rect">
                        <a:avLst/>
                      </a:prstGeom>
                      <a:noFill/>
                      <a:ln>
                        <a:noFill/>
                      </a:ln>
                    </p:spPr>
                  </p:pic>
                </p:oleObj>
              </mc:Fallback>
            </mc:AlternateContent>
          </a:graphicData>
        </a:graphic>
      </p:graphicFrame>
      <p:sp>
        <p:nvSpPr>
          <p:cNvPr id="370" name="Google Shape;370;p22"/>
          <p:cNvSpPr txBox="1"/>
          <p:nvPr/>
        </p:nvSpPr>
        <p:spPr>
          <a:xfrm>
            <a:off x="1137935" y="1325318"/>
            <a:ext cx="15213496" cy="71814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rPr b="1" i="0" lang="tr-TR" sz="4000" u="none" cap="none" strike="noStrike">
                <a:solidFill>
                  <a:srgbClr val="000000"/>
                </a:solidFill>
                <a:latin typeface="Helvetica Neue"/>
                <a:ea typeface="Helvetica Neue"/>
                <a:cs typeface="Helvetica Neue"/>
                <a:sym typeface="Helvetica Neue"/>
              </a:rPr>
              <a:t>C++ AND BLUEPRINTS WORKING TOGETHER</a:t>
            </a:r>
            <a:endParaRPr b="1" i="0" sz="4000" u="none" cap="none" strike="noStrike">
              <a:solidFill>
                <a:srgbClr val="000000"/>
              </a:solidFill>
              <a:latin typeface="Helvetica Neue"/>
              <a:ea typeface="Helvetica Neue"/>
              <a:cs typeface="Helvetica Neue"/>
              <a:sym typeface="Helvetica Neue"/>
            </a:endParaRPr>
          </a:p>
        </p:txBody>
      </p:sp>
      <p:sp>
        <p:nvSpPr>
          <p:cNvPr id="371" name="Google Shape;371;p22"/>
          <p:cNvSpPr/>
          <p:nvPr/>
        </p:nvSpPr>
        <p:spPr>
          <a:xfrm>
            <a:off x="1137934" y="2240774"/>
            <a:ext cx="22402800" cy="126000"/>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372" name="Google Shape;372;p22"/>
          <p:cNvSpPr txBox="1"/>
          <p:nvPr/>
        </p:nvSpPr>
        <p:spPr>
          <a:xfrm>
            <a:off x="8838144" y="12107447"/>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Example of C++ and Blueprint interaction</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id="373" name="Google Shape;373;p22"/>
          <p:cNvPicPr preferRelativeResize="0"/>
          <p:nvPr/>
        </p:nvPicPr>
        <p:blipFill rotWithShape="1">
          <a:blip r:embed="rId7">
            <a:alphaModFix/>
          </a:blip>
          <a:srcRect b="30822" l="16436" r="16029" t="8536"/>
          <a:stretch/>
        </p:blipFill>
        <p:spPr>
          <a:xfrm>
            <a:off x="21757271" y="11032375"/>
            <a:ext cx="2626729" cy="2683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3"/>
          <p:cNvSpPr/>
          <p:nvPr/>
        </p:nvSpPr>
        <p:spPr>
          <a:xfrm>
            <a:off x="1400175" y="-48485"/>
            <a:ext cx="7765125" cy="13812970"/>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379" name="Google Shape;379;p23"/>
          <p:cNvSpPr txBox="1"/>
          <p:nvPr/>
        </p:nvSpPr>
        <p:spPr>
          <a:xfrm>
            <a:off x="9989292" y="4336398"/>
            <a:ext cx="12700000" cy="5765681"/>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Which team members are likely to modify the feature?</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How complex is the feature?</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Does Blueprint support the necessary functionality (for example, the Character Movement Component)?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How can this feature be broken down to ensure ease of customization and iteration?</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How many people are likely to work on this feature simultaneously?</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380" name="Google Shape;380;p23"/>
          <p:cNvSpPr txBox="1"/>
          <p:nvPr/>
        </p:nvSpPr>
        <p:spPr>
          <a:xfrm>
            <a:off x="1903990" y="4183930"/>
            <a:ext cx="6572119" cy="3949799"/>
          </a:xfrm>
          <a:prstGeom prst="rect">
            <a:avLst/>
          </a:prstGeom>
          <a:noFill/>
          <a:ln>
            <a:noFill/>
          </a:ln>
        </p:spPr>
        <p:txBody>
          <a:bodyPr anchorCtr="0" anchor="t" bIns="50800" lIns="50800" spcFirstLastPara="1" rIns="50800" wrap="square" tIns="50800">
            <a:spAutoFit/>
          </a:bodyPr>
          <a:lstStyle/>
          <a:p>
            <a:pPr indent="0" lvl="0" marL="0" marR="0" rtl="0" algn="r">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Important Things to Consider When Deciding Whether to Build Functionality in C++ or Blueprint</a:t>
            </a:r>
            <a:endParaRPr/>
          </a:p>
        </p:txBody>
      </p:sp>
      <p:pic>
        <p:nvPicPr>
          <p:cNvPr id="381" name="Google Shape;381;p23"/>
          <p:cNvPicPr preferRelativeResize="0"/>
          <p:nvPr/>
        </p:nvPicPr>
        <p:blipFill rotWithShape="1">
          <a:blip r:embed="rId3">
            <a:alphaModFix/>
          </a:blip>
          <a:srcRect b="30822" l="16436" r="16029" t="8536"/>
          <a:stretch/>
        </p:blipFill>
        <p:spPr>
          <a:xfrm>
            <a:off x="3969372" y="386276"/>
            <a:ext cx="2626729" cy="268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929"/>
        </a:solidFill>
      </p:bgPr>
    </p:bg>
    <p:spTree>
      <p:nvGrpSpPr>
        <p:cNvPr id="385" name="Shape 385"/>
        <p:cNvGrpSpPr/>
        <p:nvPr/>
      </p:nvGrpSpPr>
      <p:grpSpPr>
        <a:xfrm>
          <a:off x="0" y="0"/>
          <a:ext cx="0" cy="0"/>
          <a:chOff x="0" y="0"/>
          <a:chExt cx="0" cy="0"/>
        </a:xfrm>
      </p:grpSpPr>
      <p:sp>
        <p:nvSpPr>
          <p:cNvPr id="386" name="Google Shape;386;p24"/>
          <p:cNvSpPr txBox="1"/>
          <p:nvPr/>
        </p:nvSpPr>
        <p:spPr>
          <a:xfrm>
            <a:off x="4366157" y="7443588"/>
            <a:ext cx="156516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6000"/>
              <a:buFont typeface="Helvetica Neue"/>
              <a:buNone/>
            </a:pPr>
            <a:r>
              <a:rPr b="0" i="0" lang="tr-TR" sz="6000" u="none" cap="none" strike="noStrike">
                <a:solidFill>
                  <a:srgbClr val="FFFFFF"/>
                </a:solidFill>
                <a:latin typeface="Helvetica Neue"/>
                <a:ea typeface="Helvetica Neue"/>
                <a:cs typeface="Helvetica Neue"/>
                <a:sym typeface="Helvetica Neue"/>
              </a:rPr>
              <a:t>Installing Visual Studio 2022 </a:t>
            </a:r>
            <a:endParaRPr b="0" i="0" sz="6000" u="none" cap="none" strike="noStrike">
              <a:solidFill>
                <a:srgbClr val="FFFFFF"/>
              </a:solidFill>
              <a:latin typeface="Helvetica Neue"/>
              <a:ea typeface="Helvetica Neue"/>
              <a:cs typeface="Helvetica Neue"/>
              <a:sym typeface="Helvetica Neue"/>
            </a:endParaRPr>
          </a:p>
        </p:txBody>
      </p:sp>
      <p:sp>
        <p:nvSpPr>
          <p:cNvPr id="387" name="Google Shape;387;p24"/>
          <p:cNvSpPr txBox="1"/>
          <p:nvPr/>
        </p:nvSpPr>
        <p:spPr>
          <a:xfrm>
            <a:off x="8393693" y="5638702"/>
            <a:ext cx="7596631"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D966"/>
              </a:buClr>
              <a:buSzPts val="8000"/>
              <a:buFont typeface="Helvetica Neue"/>
              <a:buNone/>
            </a:pPr>
            <a:r>
              <a:rPr b="1" i="0" lang="tr-TR" sz="8000" u="none" cap="none" strike="noStrike">
                <a:solidFill>
                  <a:srgbClr val="FFD966"/>
                </a:solidFill>
                <a:latin typeface="Helvetica Neue"/>
                <a:ea typeface="Helvetica Neue"/>
                <a:cs typeface="Helvetica Neue"/>
                <a:sym typeface="Helvetica Neue"/>
              </a:rPr>
              <a:t>IDE SETUP	</a:t>
            </a:r>
            <a:endParaRPr b="1" i="0" sz="8000" u="none" cap="none" strike="noStrike">
              <a:solidFill>
                <a:srgbClr val="FFD966"/>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25"/>
          <p:cNvPicPr preferRelativeResize="0"/>
          <p:nvPr/>
        </p:nvPicPr>
        <p:blipFill rotWithShape="1">
          <a:blip r:embed="rId3">
            <a:alphaModFix/>
          </a:blip>
          <a:srcRect b="0" l="0" r="0" t="0"/>
          <a:stretch/>
        </p:blipFill>
        <p:spPr>
          <a:xfrm>
            <a:off x="7682499" y="0"/>
            <a:ext cx="16701501" cy="13716000"/>
          </a:xfrm>
          <a:prstGeom prst="rect">
            <a:avLst/>
          </a:prstGeom>
          <a:noFill/>
          <a:ln>
            <a:noFill/>
          </a:ln>
        </p:spPr>
      </p:pic>
      <p:sp>
        <p:nvSpPr>
          <p:cNvPr id="393" name="Google Shape;393;p25"/>
          <p:cNvSpPr/>
          <p:nvPr/>
        </p:nvSpPr>
        <p:spPr>
          <a:xfrm flipH="1" rot="10800000">
            <a:off x="3" y="0"/>
            <a:ext cx="15079790" cy="13716000"/>
          </a:xfrm>
          <a:custGeom>
            <a:rect b="b" l="l" r="r" t="t"/>
            <a:pathLst>
              <a:path extrusionOk="0" h="6858000" w="7539895">
                <a:moveTo>
                  <a:pt x="7539895" y="6858000"/>
                </a:moveTo>
                <a:lnTo>
                  <a:pt x="0" y="6858000"/>
                </a:lnTo>
                <a:lnTo>
                  <a:pt x="0" y="0"/>
                </a:lnTo>
                <a:lnTo>
                  <a:pt x="4363741" y="0"/>
                </a:lnTo>
                <a:close/>
              </a:path>
            </a:pathLst>
          </a:custGeom>
          <a:solidFill>
            <a:srgbClr val="3F3F3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Calibri"/>
              <a:ea typeface="Calibri"/>
              <a:cs typeface="Calibri"/>
              <a:sym typeface="Calibri"/>
            </a:endParaRPr>
          </a:p>
        </p:txBody>
      </p:sp>
      <p:sp>
        <p:nvSpPr>
          <p:cNvPr id="394" name="Google Shape;394;p25"/>
          <p:cNvSpPr/>
          <p:nvPr/>
        </p:nvSpPr>
        <p:spPr>
          <a:xfrm flipH="1" rot="10800000">
            <a:off x="1" y="0"/>
            <a:ext cx="14185970" cy="13716000"/>
          </a:xfrm>
          <a:custGeom>
            <a:rect b="b" l="l" r="r" t="t"/>
            <a:pathLst>
              <a:path extrusionOk="0" h="6858000" w="7092985">
                <a:moveTo>
                  <a:pt x="7092985" y="6858000"/>
                </a:moveTo>
                <a:lnTo>
                  <a:pt x="0" y="6858000"/>
                </a:lnTo>
                <a:lnTo>
                  <a:pt x="0" y="0"/>
                </a:lnTo>
                <a:lnTo>
                  <a:pt x="3916831"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Calibri"/>
              <a:ea typeface="Calibri"/>
              <a:cs typeface="Calibri"/>
              <a:sym typeface="Calibri"/>
            </a:endParaRPr>
          </a:p>
        </p:txBody>
      </p:sp>
      <p:sp>
        <p:nvSpPr>
          <p:cNvPr id="395" name="Google Shape;395;p25"/>
          <p:cNvSpPr/>
          <p:nvPr/>
        </p:nvSpPr>
        <p:spPr>
          <a:xfrm>
            <a:off x="682071" y="5325796"/>
            <a:ext cx="7082914" cy="484235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If you want to start writing C++ code, you need to download and install Visual Studio.</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Visual Studio is an integrated development environment (IDE) that allows you to write, compile, and debug code.</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Visual Studio 2022 Community Edition is free to use for educational purposes and can be downloaded from </a:t>
            </a:r>
            <a:r>
              <a:rPr b="0" i="0" lang="tr-TR" sz="2800" u="sng" cap="none" strike="noStrike">
                <a:solidFill>
                  <a:srgbClr val="000000"/>
                </a:solidFill>
                <a:latin typeface="Helvetica Neue"/>
                <a:ea typeface="Helvetica Neue"/>
                <a:cs typeface="Helvetica Neue"/>
                <a:sym typeface="Helvetica Neue"/>
                <a:hlinkClick r:id="rId4">
                  <a:extLst>
                    <a:ext uri="{A12FA001-AC4F-418D-AE19-62706E023703}">
                      <ahyp:hlinkClr val="tx"/>
                    </a:ext>
                  </a:extLst>
                </a:hlinkClick>
              </a:rPr>
              <a:t>www.visualstudio.com</a:t>
            </a:r>
            <a:r>
              <a:rPr b="0" i="0" lang="tr-TR" sz="2800" u="none" cap="none" strike="noStrike">
                <a:solidFill>
                  <a:srgbClr val="000000"/>
                </a:solidFill>
                <a:latin typeface="Helvetica Neue"/>
                <a:ea typeface="Helvetica Neue"/>
                <a:cs typeface="Helvetica Neue"/>
                <a:sym typeface="Helvetica Neue"/>
              </a:rPr>
              <a:t>.</a:t>
            </a:r>
            <a:endParaRPr b="0" i="0" sz="2800" u="none" cap="none" strike="noStrike">
              <a:solidFill>
                <a:srgbClr val="000000"/>
              </a:solidFill>
              <a:latin typeface="Helvetica Neue"/>
              <a:ea typeface="Helvetica Neue"/>
              <a:cs typeface="Helvetica Neue"/>
              <a:sym typeface="Helvetica Neue"/>
            </a:endParaRPr>
          </a:p>
        </p:txBody>
      </p:sp>
      <p:sp>
        <p:nvSpPr>
          <p:cNvPr id="396" name="Google Shape;396;p25"/>
          <p:cNvSpPr txBox="1"/>
          <p:nvPr/>
        </p:nvSpPr>
        <p:spPr>
          <a:xfrm>
            <a:off x="682070" y="3877635"/>
            <a:ext cx="7082914"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VISUAL STUDIO</a:t>
            </a:r>
            <a:endParaRPr b="1" i="0" sz="5000" u="none" cap="none" strike="noStrike">
              <a:solidFill>
                <a:srgbClr val="000000"/>
              </a:solidFill>
              <a:latin typeface="Helvetica Neue"/>
              <a:ea typeface="Helvetica Neue"/>
              <a:cs typeface="Helvetica Neue"/>
              <a:sym typeface="Helvetica Neue"/>
            </a:endParaRPr>
          </a:p>
        </p:txBody>
      </p:sp>
      <p:sp>
        <p:nvSpPr>
          <p:cNvPr id="397" name="Google Shape;397;p25"/>
          <p:cNvSpPr/>
          <p:nvPr/>
        </p:nvSpPr>
        <p:spPr>
          <a:xfrm>
            <a:off x="756714" y="4968818"/>
            <a:ext cx="700827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Calibri"/>
              <a:ea typeface="Calibri"/>
              <a:cs typeface="Calibri"/>
              <a:sym typeface="Calibri"/>
            </a:endParaRPr>
          </a:p>
        </p:txBody>
      </p:sp>
      <p:pic>
        <p:nvPicPr>
          <p:cNvPr id="398" name="Google Shape;398;p25"/>
          <p:cNvPicPr preferRelativeResize="0"/>
          <p:nvPr/>
        </p:nvPicPr>
        <p:blipFill rotWithShape="1">
          <a:blip r:embed="rId5">
            <a:alphaModFix/>
          </a:blip>
          <a:srcRect b="30822" l="16436" r="16029" t="8536"/>
          <a:stretch/>
        </p:blipFill>
        <p:spPr>
          <a:xfrm>
            <a:off x="2910162" y="387999"/>
            <a:ext cx="2626729" cy="268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pic>
        <p:nvPicPr>
          <p:cNvPr descr="Image" id="403" name="Google Shape;403;p26"/>
          <p:cNvPicPr preferRelativeResize="0"/>
          <p:nvPr/>
        </p:nvPicPr>
        <p:blipFill rotWithShape="1">
          <a:blip r:embed="rId3">
            <a:alphaModFix/>
          </a:blip>
          <a:srcRect b="0" l="14957" r="14958" t="0"/>
          <a:stretch/>
        </p:blipFill>
        <p:spPr>
          <a:xfrm>
            <a:off x="366753" y="346273"/>
            <a:ext cx="16226260" cy="13023601"/>
          </a:xfrm>
          <a:prstGeom prst="rect">
            <a:avLst/>
          </a:prstGeom>
          <a:noFill/>
          <a:ln>
            <a:noFill/>
          </a:ln>
        </p:spPr>
      </p:pic>
      <p:sp>
        <p:nvSpPr>
          <p:cNvPr id="404" name="Google Shape;404;p26"/>
          <p:cNvSpPr txBox="1"/>
          <p:nvPr/>
        </p:nvSpPr>
        <p:spPr>
          <a:xfrm>
            <a:off x="16955248" y="2001868"/>
            <a:ext cx="7061171"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INSTALLING VS2022</a:t>
            </a:r>
            <a:endParaRPr b="1" i="0" sz="5000" u="none" cap="none" strike="noStrike">
              <a:solidFill>
                <a:srgbClr val="000000"/>
              </a:solidFill>
              <a:latin typeface="Helvetica Neue"/>
              <a:ea typeface="Helvetica Neue"/>
              <a:cs typeface="Helvetica Neue"/>
              <a:sym typeface="Helvetica Neue"/>
            </a:endParaRPr>
          </a:p>
        </p:txBody>
      </p:sp>
      <p:sp>
        <p:nvSpPr>
          <p:cNvPr id="405" name="Google Shape;405;p26"/>
          <p:cNvSpPr/>
          <p:nvPr/>
        </p:nvSpPr>
        <p:spPr>
          <a:xfrm>
            <a:off x="17014038" y="3505784"/>
            <a:ext cx="7008270" cy="31188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Once you install Visual Studio 2022, you need to ensure you select the correct Workload.</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Find “Game development with C++” and ensure that it is selected.</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406" name="Google Shape;406;p26"/>
          <p:cNvSpPr/>
          <p:nvPr/>
        </p:nvSpPr>
        <p:spPr>
          <a:xfrm>
            <a:off x="17014038" y="3116816"/>
            <a:ext cx="700827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407" name="Google Shape;407;p26"/>
          <p:cNvSpPr txBox="1"/>
          <p:nvPr/>
        </p:nvSpPr>
        <p:spPr>
          <a:xfrm>
            <a:off x="4978693" y="13006882"/>
            <a:ext cx="7002379" cy="533479"/>
          </a:xfrm>
          <a:prstGeom prst="rect">
            <a:avLst/>
          </a:prstGeom>
          <a:solidFill>
            <a:srgbClr val="FFD966"/>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Workload selection in VS2017</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id="408" name="Google Shape;408;p26"/>
          <p:cNvPicPr preferRelativeResize="0"/>
          <p:nvPr/>
        </p:nvPicPr>
        <p:blipFill rotWithShape="1">
          <a:blip r:embed="rId4">
            <a:alphaModFix/>
          </a:blip>
          <a:srcRect b="30822" l="16436" r="16029" t="8536"/>
          <a:stretch/>
        </p:blipFill>
        <p:spPr>
          <a:xfrm>
            <a:off x="21757271" y="11032375"/>
            <a:ext cx="2626729" cy="2683625"/>
          </a:xfrm>
          <a:prstGeom prst="rect">
            <a:avLst/>
          </a:prstGeom>
          <a:noFill/>
          <a:ln>
            <a:noFill/>
          </a:ln>
        </p:spPr>
      </p:pic>
      <p:pic>
        <p:nvPicPr>
          <p:cNvPr id="409" name="Google Shape;409;p26"/>
          <p:cNvPicPr preferRelativeResize="0"/>
          <p:nvPr/>
        </p:nvPicPr>
        <p:blipFill rotWithShape="1">
          <a:blip r:embed="rId5">
            <a:alphaModFix/>
          </a:blip>
          <a:srcRect b="0" l="0" r="0" t="0"/>
          <a:stretch/>
        </p:blipFill>
        <p:spPr>
          <a:xfrm>
            <a:off x="584667" y="2001868"/>
            <a:ext cx="15790429" cy="9180482"/>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929"/>
        </a:solidFill>
      </p:bgPr>
    </p:bg>
    <p:spTree>
      <p:nvGrpSpPr>
        <p:cNvPr id="413" name="Shape 413"/>
        <p:cNvGrpSpPr/>
        <p:nvPr/>
      </p:nvGrpSpPr>
      <p:grpSpPr>
        <a:xfrm>
          <a:off x="0" y="0"/>
          <a:ext cx="0" cy="0"/>
          <a:chOff x="0" y="0"/>
          <a:chExt cx="0" cy="0"/>
        </a:xfrm>
      </p:grpSpPr>
      <p:sp>
        <p:nvSpPr>
          <p:cNvPr id="414" name="Google Shape;414;p27"/>
          <p:cNvSpPr txBox="1"/>
          <p:nvPr/>
        </p:nvSpPr>
        <p:spPr>
          <a:xfrm>
            <a:off x="4366157" y="7443588"/>
            <a:ext cx="156516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6000"/>
              <a:buFont typeface="Helvetica Neue"/>
              <a:buNone/>
            </a:pPr>
            <a:r>
              <a:rPr b="0" i="0" lang="tr-TR" sz="6000" u="none" cap="none" strike="noStrike">
                <a:solidFill>
                  <a:srgbClr val="FFFFFF"/>
                </a:solidFill>
                <a:latin typeface="Helvetica Neue"/>
                <a:ea typeface="Helvetica Neue"/>
                <a:cs typeface="Helvetica Neue"/>
                <a:sym typeface="Helvetica Neue"/>
              </a:rPr>
              <a:t>Creating Your First C++ Project</a:t>
            </a:r>
            <a:endParaRPr b="0" i="0" sz="6000" u="none" cap="none" strike="noStrike">
              <a:solidFill>
                <a:srgbClr val="FFFFFF"/>
              </a:solidFill>
              <a:latin typeface="Helvetica Neue"/>
              <a:ea typeface="Helvetica Neue"/>
              <a:cs typeface="Helvetica Neue"/>
              <a:sym typeface="Helvetica Neue"/>
            </a:endParaRPr>
          </a:p>
        </p:txBody>
      </p:sp>
      <p:sp>
        <p:nvSpPr>
          <p:cNvPr id="415" name="Google Shape;415;p27"/>
          <p:cNvSpPr txBox="1"/>
          <p:nvPr/>
        </p:nvSpPr>
        <p:spPr>
          <a:xfrm>
            <a:off x="7335712" y="5638702"/>
            <a:ext cx="9712595"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D966"/>
              </a:buClr>
              <a:buSzPts val="8000"/>
              <a:buFont typeface="Helvetica Neue"/>
              <a:buNone/>
            </a:pPr>
            <a:r>
              <a:rPr b="1" i="0" lang="tr-TR" sz="8000" u="none" cap="none" strike="noStrike">
                <a:solidFill>
                  <a:srgbClr val="FFD966"/>
                </a:solidFill>
                <a:latin typeface="Helvetica Neue"/>
                <a:ea typeface="Helvetica Neue"/>
                <a:cs typeface="Helvetica Neue"/>
                <a:sym typeface="Helvetica Neue"/>
              </a:rPr>
              <a:t>C++ PROJECT</a:t>
            </a:r>
            <a:endParaRPr b="1" i="0" sz="8000" u="none" cap="none" strike="noStrike">
              <a:solidFill>
                <a:srgbClr val="FFD966"/>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8"/>
          <p:cNvSpPr/>
          <p:nvPr/>
        </p:nvSpPr>
        <p:spPr>
          <a:xfrm>
            <a:off x="12129796" y="0"/>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1" name="Google Shape;421;p28"/>
          <p:cNvSpPr txBox="1"/>
          <p:nvPr/>
        </p:nvSpPr>
        <p:spPr>
          <a:xfrm>
            <a:off x="1752108" y="43880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CREATING NEW PROJECT</a:t>
            </a:r>
            <a:endParaRPr b="1" i="0" sz="5000" u="none" cap="none" strike="noStrike">
              <a:solidFill>
                <a:srgbClr val="000000"/>
              </a:solidFill>
              <a:latin typeface="Helvetica Neue"/>
              <a:ea typeface="Helvetica Neue"/>
              <a:cs typeface="Helvetica Neue"/>
              <a:sym typeface="Helvetica Neue"/>
            </a:endParaRPr>
          </a:p>
        </p:txBody>
      </p:sp>
      <p:sp>
        <p:nvSpPr>
          <p:cNvPr id="422" name="Google Shape;422;p28"/>
          <p:cNvSpPr/>
          <p:nvPr/>
        </p:nvSpPr>
        <p:spPr>
          <a:xfrm>
            <a:off x="1755436" y="5911257"/>
            <a:ext cx="8513064" cy="613501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You can create a brand-new UE4 project based off one of the provided templates. However, when selecting the template, make sure to choose the C++ tab so the basic structure is set up for you automatically.</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Once this project is set up, the easiest way to add new native classes to your project is via the Class Wizard in the Unreal Engine Editor, which can be accessed via File &gt; Add New C++ Class.</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As for this course’s implementation start with:</a:t>
            </a:r>
            <a:endParaRPr/>
          </a:p>
          <a:p>
            <a:pPr indent="-457200" lvl="0" marL="457200" marR="0" rtl="0" algn="l">
              <a:lnSpc>
                <a:spcPct val="100000"/>
              </a:lnSpc>
              <a:spcBef>
                <a:spcPts val="0"/>
              </a:spcBef>
              <a:spcAft>
                <a:spcPts val="0"/>
              </a:spcAft>
              <a:buClr>
                <a:srgbClr val="000000"/>
              </a:buClr>
              <a:buSzPts val="2800"/>
              <a:buFont typeface="Helvetica Neue"/>
              <a:buChar char="-"/>
            </a:pPr>
            <a:r>
              <a:rPr b="0" i="0" lang="tr-TR" sz="2800" u="none" cap="none" strike="noStrike">
                <a:solidFill>
                  <a:srgbClr val="000000"/>
                </a:solidFill>
                <a:latin typeface="Helvetica Neue"/>
                <a:ea typeface="Helvetica Neue"/>
                <a:cs typeface="Helvetica Neue"/>
                <a:sym typeface="Helvetica Neue"/>
              </a:rPr>
              <a:t>Blueprint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0"/>
              </a:spcBef>
              <a:spcAft>
                <a:spcPts val="0"/>
              </a:spcAft>
              <a:buClr>
                <a:srgbClr val="000000"/>
              </a:buClr>
              <a:buSzPts val="2800"/>
              <a:buFont typeface="Helvetica Neue"/>
              <a:buChar char="-"/>
            </a:pPr>
            <a:r>
              <a:rPr b="0" i="0" lang="tr-TR" sz="2800" u="none" cap="none" strike="noStrike">
                <a:solidFill>
                  <a:srgbClr val="000000"/>
                </a:solidFill>
                <a:latin typeface="Helvetica Neue"/>
                <a:ea typeface="Helvetica Neue"/>
                <a:cs typeface="Helvetica Neue"/>
                <a:sym typeface="Helvetica Neue"/>
              </a:rPr>
              <a:t>Thirdperson Template</a:t>
            </a:r>
            <a:endParaRPr b="0" i="0" sz="2800" u="none" cap="none" strike="noStrike">
              <a:solidFill>
                <a:srgbClr val="000000"/>
              </a:solidFill>
              <a:latin typeface="Helvetica Neue"/>
              <a:ea typeface="Helvetica Neue"/>
              <a:cs typeface="Helvetica Neue"/>
              <a:sym typeface="Helvetica Neue"/>
            </a:endParaRPr>
          </a:p>
        </p:txBody>
      </p:sp>
      <p:sp>
        <p:nvSpPr>
          <p:cNvPr id="423" name="Google Shape;423;p28"/>
          <p:cNvSpPr/>
          <p:nvPr/>
        </p:nvSpPr>
        <p:spPr>
          <a:xfrm>
            <a:off x="1755436" y="5523130"/>
            <a:ext cx="86868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424" name="Google Shape;424;p28"/>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pic>
        <p:nvPicPr>
          <p:cNvPr id="425" name="Google Shape;425;p28"/>
          <p:cNvPicPr preferRelativeResize="0"/>
          <p:nvPr/>
        </p:nvPicPr>
        <p:blipFill rotWithShape="1">
          <a:blip r:embed="rId4">
            <a:alphaModFix/>
          </a:blip>
          <a:srcRect b="0" l="0" r="0" t="0"/>
          <a:stretch/>
        </p:blipFill>
        <p:spPr>
          <a:xfrm>
            <a:off x="13203043" y="405675"/>
            <a:ext cx="10196918" cy="1290465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9"/>
          <p:cNvSpPr txBox="1"/>
          <p:nvPr>
            <p:ph type="title"/>
          </p:nvPr>
        </p:nvSpPr>
        <p:spPr>
          <a:xfrm>
            <a:off x="1679576" y="914399"/>
            <a:ext cx="9046123" cy="4365523"/>
          </a:xfrm>
          <a:prstGeom prst="rect">
            <a:avLst/>
          </a:prstGeom>
          <a:noFill/>
          <a:ln>
            <a:noFill/>
          </a:ln>
        </p:spPr>
        <p:txBody>
          <a:bodyPr anchorCtr="0" anchor="b" bIns="50800" lIns="50800" spcFirstLastPara="1" rIns="50800" wrap="square" tIns="50800">
            <a:normAutofit/>
          </a:bodyPr>
          <a:lstStyle/>
          <a:p>
            <a:pPr indent="0" lvl="0" marL="0" rtl="0" algn="l">
              <a:lnSpc>
                <a:spcPct val="100000"/>
              </a:lnSpc>
              <a:spcBef>
                <a:spcPts val="0"/>
              </a:spcBef>
              <a:spcAft>
                <a:spcPts val="0"/>
              </a:spcAft>
              <a:buClr>
                <a:srgbClr val="000000"/>
              </a:buClr>
              <a:buSzPts val="5000"/>
              <a:buFont typeface="Helvetica Neue Light"/>
              <a:buNone/>
            </a:pPr>
            <a:r>
              <a:rPr lang="tr-TR"/>
              <a:t>CONVERTING A BLUEPRINT PROJECT TO C++</a:t>
            </a:r>
            <a:endParaRPr/>
          </a:p>
        </p:txBody>
      </p:sp>
      <p:sp>
        <p:nvSpPr>
          <p:cNvPr id="431" name="Google Shape;431;p29"/>
          <p:cNvSpPr txBox="1"/>
          <p:nvPr>
            <p:ph idx="1" type="body"/>
          </p:nvPr>
        </p:nvSpPr>
        <p:spPr>
          <a:xfrm>
            <a:off x="12129796" y="0"/>
            <a:ext cx="12254204" cy="13716000"/>
          </a:xfrm>
          <a:prstGeom prst="rect">
            <a:avLst/>
          </a:prstGeom>
          <a:noFill/>
          <a:ln>
            <a:noFill/>
          </a:ln>
        </p:spPr>
        <p:txBody>
          <a:bodyPr anchorCtr="0" anchor="ctr" bIns="50800" lIns="50800" spcFirstLastPara="1" rIns="50800" wrap="square" tIns="50800">
            <a:normAutofit/>
          </a:bodyPr>
          <a:lstStyle/>
          <a:p>
            <a:pPr indent="-635000" lvl="0" marL="635000" rtl="0" algn="l">
              <a:lnSpc>
                <a:spcPct val="100000"/>
              </a:lnSpc>
              <a:spcBef>
                <a:spcPts val="0"/>
              </a:spcBef>
              <a:spcAft>
                <a:spcPts val="0"/>
              </a:spcAft>
              <a:buClr>
                <a:srgbClr val="000000"/>
              </a:buClr>
              <a:buSzPts val="2700"/>
              <a:buFont typeface="Helvetica Neue Light"/>
              <a:buChar char="•"/>
            </a:pPr>
            <a:r>
              <a:rPr lang="tr-TR"/>
              <a:t> </a:t>
            </a:r>
            <a:endParaRPr/>
          </a:p>
        </p:txBody>
      </p:sp>
      <p:sp>
        <p:nvSpPr>
          <p:cNvPr id="432" name="Google Shape;432;p29"/>
          <p:cNvSpPr txBox="1"/>
          <p:nvPr>
            <p:ph idx="2" type="body"/>
          </p:nvPr>
        </p:nvSpPr>
        <p:spPr>
          <a:xfrm>
            <a:off x="1679575" y="5943600"/>
            <a:ext cx="9045575" cy="8002587"/>
          </a:xfrm>
          <a:prstGeom prst="rect">
            <a:avLst/>
          </a:prstGeom>
          <a:noFill/>
          <a:ln>
            <a:noFill/>
          </a:ln>
        </p:spPr>
        <p:txBody>
          <a:bodyPr anchorCtr="0" anchor="ctr" bIns="50800" lIns="50800" spcFirstLastPara="1" rIns="50800" wrap="square" tIns="50800">
            <a:normAutofit/>
          </a:bodyPr>
          <a:lstStyle/>
          <a:p>
            <a:pPr indent="-635000" lvl="0" marL="635000" rtl="0" algn="l">
              <a:lnSpc>
                <a:spcPct val="100000"/>
              </a:lnSpc>
              <a:spcBef>
                <a:spcPts val="0"/>
              </a:spcBef>
              <a:spcAft>
                <a:spcPts val="0"/>
              </a:spcAft>
              <a:buClr>
                <a:srgbClr val="000000"/>
              </a:buClr>
              <a:buSzPts val="2100"/>
              <a:buFont typeface="Helvetica Neue Light"/>
              <a:buChar char="•"/>
            </a:pPr>
            <a:r>
              <a:rPr lang="tr-TR"/>
              <a:t>If you start a project using Blueprint and decide later to do some C++, it is possible to switch it over.</a:t>
            </a:r>
            <a:endParaRPr/>
          </a:p>
          <a:p>
            <a:pPr indent="-457200" lvl="1" marL="457200" rtl="0" algn="l">
              <a:lnSpc>
                <a:spcPct val="100000"/>
              </a:lnSpc>
              <a:spcBef>
                <a:spcPts val="1500"/>
              </a:spcBef>
              <a:spcAft>
                <a:spcPts val="0"/>
              </a:spcAft>
              <a:buClr>
                <a:srgbClr val="000000"/>
              </a:buClr>
              <a:buSzPts val="2100"/>
              <a:buFont typeface="Helvetica Neue Light"/>
              <a:buChar char="•"/>
            </a:pPr>
            <a:r>
              <a:rPr lang="tr-TR"/>
              <a:t>In the </a:t>
            </a:r>
            <a:r>
              <a:rPr b="1" lang="tr-TR"/>
              <a:t>Content Browser</a:t>
            </a:r>
            <a:r>
              <a:rPr lang="tr-TR"/>
              <a:t>, create a new C++ class (e.g., a new C++ Actor class for Actor behavior).</a:t>
            </a:r>
            <a:endParaRPr/>
          </a:p>
          <a:p>
            <a:pPr indent="-457200" lvl="1" marL="457200" rtl="0" algn="l">
              <a:lnSpc>
                <a:spcPct val="100000"/>
              </a:lnSpc>
              <a:spcBef>
                <a:spcPts val="1200"/>
              </a:spcBef>
              <a:spcAft>
                <a:spcPts val="0"/>
              </a:spcAft>
              <a:buClr>
                <a:srgbClr val="000000"/>
              </a:buClr>
              <a:buSzPts val="2100"/>
              <a:buFont typeface="Helvetica Neue Light"/>
              <a:buChar char="•"/>
            </a:pPr>
            <a:r>
              <a:rPr lang="tr-TR"/>
              <a:t>After UE4 is done generating the files, quit the engine and then run the </a:t>
            </a:r>
            <a:r>
              <a:rPr b="1" lang="tr-TR"/>
              <a:t>GenerateProjectFiles</a:t>
            </a:r>
            <a:r>
              <a:rPr lang="tr-TR"/>
              <a:t> script.</a:t>
            </a:r>
            <a:endParaRPr/>
          </a:p>
          <a:p>
            <a:pPr indent="-457200" lvl="1" marL="457200" rtl="0" algn="l">
              <a:lnSpc>
                <a:spcPct val="100000"/>
              </a:lnSpc>
              <a:spcBef>
                <a:spcPts val="1200"/>
              </a:spcBef>
              <a:spcAft>
                <a:spcPts val="0"/>
              </a:spcAft>
              <a:buClr>
                <a:srgbClr val="000000"/>
              </a:buClr>
              <a:buSzPts val="2100"/>
              <a:buFont typeface="Helvetica Neue Light"/>
              <a:buChar char="•"/>
            </a:pPr>
            <a:r>
              <a:rPr lang="tr-TR"/>
              <a:t>When you relaunch the project, it’ll be a full-fledged C++ project.</a:t>
            </a:r>
            <a:endParaRPr/>
          </a:p>
          <a:p>
            <a:pPr indent="-457200" lvl="1" marL="457200" rtl="0" algn="l">
              <a:lnSpc>
                <a:spcPct val="100000"/>
              </a:lnSpc>
              <a:spcBef>
                <a:spcPts val="1200"/>
              </a:spcBef>
              <a:spcAft>
                <a:spcPts val="0"/>
              </a:spcAft>
              <a:buClr>
                <a:srgbClr val="000000"/>
              </a:buClr>
              <a:buSzPts val="2100"/>
              <a:buFont typeface="Helvetica Neue Light"/>
              <a:buChar char="•"/>
            </a:pPr>
            <a:r>
              <a:rPr lang="tr-TR"/>
              <a:t>You can identify code projects because they will have a </a:t>
            </a:r>
            <a:r>
              <a:rPr b="1" lang="tr-TR"/>
              <a:t>Compile</a:t>
            </a:r>
            <a:r>
              <a:rPr lang="tr-TR"/>
              <a:t> button in the toolbar.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7" name="Shape 177"/>
        <p:cNvGrpSpPr/>
        <p:nvPr/>
      </p:nvGrpSpPr>
      <p:grpSpPr>
        <a:xfrm>
          <a:off x="0" y="0"/>
          <a:ext cx="0" cy="0"/>
          <a:chOff x="0" y="0"/>
          <a:chExt cx="0" cy="0"/>
        </a:xfrm>
      </p:grpSpPr>
      <p:sp>
        <p:nvSpPr>
          <p:cNvPr id="178" name="Google Shape;178;p3"/>
          <p:cNvSpPr/>
          <p:nvPr/>
        </p:nvSpPr>
        <p:spPr>
          <a:xfrm>
            <a:off x="2154252" y="0"/>
            <a:ext cx="8364042" cy="13716000"/>
          </a:xfrm>
          <a:prstGeom prst="rect">
            <a:avLst/>
          </a:prstGeom>
          <a:solidFill>
            <a:schemeClr val="lt1">
              <a:alpha val="80000"/>
            </a:scheme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179" name="Google Shape;179;p3"/>
          <p:cNvSpPr/>
          <p:nvPr/>
        </p:nvSpPr>
        <p:spPr>
          <a:xfrm>
            <a:off x="2794816" y="4921501"/>
            <a:ext cx="7082914" cy="5273238"/>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While Unreal Engine has a C++ framework, the C++ programming is often referred to as “assisted C++” because of its range of features that make it easier to program in than traditional C++.</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This presentation has been written with the assumption that you have some basic programming knowledge of C++. If you don’t but have some experience in C#, Java, or JavaScript, you’ll find many aspects similar.</a:t>
            </a:r>
            <a:endParaRPr b="0" i="0" sz="2800" u="none" cap="none" strike="noStrike">
              <a:solidFill>
                <a:srgbClr val="000000"/>
              </a:solidFill>
              <a:latin typeface="Helvetica Neue"/>
              <a:ea typeface="Helvetica Neue"/>
              <a:cs typeface="Helvetica Neue"/>
              <a:sym typeface="Helvetica Neue"/>
            </a:endParaRPr>
          </a:p>
        </p:txBody>
      </p:sp>
      <p:sp>
        <p:nvSpPr>
          <p:cNvPr id="180" name="Google Shape;180;p3"/>
          <p:cNvSpPr txBox="1"/>
          <p:nvPr/>
        </p:nvSpPr>
        <p:spPr>
          <a:xfrm>
            <a:off x="2794815" y="3457011"/>
            <a:ext cx="7082914"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INTRODUCTION </a:t>
            </a:r>
            <a:endParaRPr b="1" i="0" sz="5000" u="none" cap="none" strike="noStrike">
              <a:solidFill>
                <a:srgbClr val="000000"/>
              </a:solidFill>
              <a:latin typeface="Helvetica Neue"/>
              <a:ea typeface="Helvetica Neue"/>
              <a:cs typeface="Helvetica Neue"/>
              <a:sym typeface="Helvetica Neue"/>
            </a:endParaRPr>
          </a:p>
        </p:txBody>
      </p:sp>
      <p:sp>
        <p:nvSpPr>
          <p:cNvPr id="181" name="Google Shape;181;p3"/>
          <p:cNvSpPr/>
          <p:nvPr/>
        </p:nvSpPr>
        <p:spPr>
          <a:xfrm>
            <a:off x="2869459" y="4575005"/>
            <a:ext cx="7104888"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182" name="Google Shape;182;p3"/>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183" name="Google Shape;183;p3"/>
          <p:cNvPicPr preferRelativeResize="0"/>
          <p:nvPr/>
        </p:nvPicPr>
        <p:blipFill rotWithShape="1">
          <a:blip r:embed="rId4">
            <a:alphaModFix/>
          </a:blip>
          <a:srcRect b="0" l="0" r="48121" t="0"/>
          <a:stretch/>
        </p:blipFill>
        <p:spPr>
          <a:xfrm>
            <a:off x="12572261" y="3351202"/>
            <a:ext cx="8437567" cy="759527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Image" id="437" name="Google Shape;437;p30"/>
          <p:cNvPicPr preferRelativeResize="0"/>
          <p:nvPr/>
        </p:nvPicPr>
        <p:blipFill rotWithShape="1">
          <a:blip r:embed="rId3">
            <a:alphaModFix/>
          </a:blip>
          <a:srcRect b="0" l="11526" r="11525" t="0"/>
          <a:stretch/>
        </p:blipFill>
        <p:spPr>
          <a:xfrm>
            <a:off x="2008981" y="2252546"/>
            <a:ext cx="9571020" cy="6127786"/>
          </a:xfrm>
          <a:prstGeom prst="rect">
            <a:avLst/>
          </a:prstGeom>
          <a:noFill/>
          <a:ln>
            <a:noFill/>
          </a:ln>
        </p:spPr>
      </p:pic>
      <p:pic>
        <p:nvPicPr>
          <p:cNvPr descr="Image" id="438" name="Google Shape;438;p30"/>
          <p:cNvPicPr preferRelativeResize="0"/>
          <p:nvPr/>
        </p:nvPicPr>
        <p:blipFill rotWithShape="1">
          <a:blip r:embed="rId3">
            <a:alphaModFix/>
          </a:blip>
          <a:srcRect b="0" l="11526" r="11525" t="0"/>
          <a:stretch/>
        </p:blipFill>
        <p:spPr>
          <a:xfrm>
            <a:off x="12803980" y="2252546"/>
            <a:ext cx="9571021" cy="6127786"/>
          </a:xfrm>
          <a:prstGeom prst="rect">
            <a:avLst/>
          </a:prstGeom>
          <a:noFill/>
          <a:ln>
            <a:noFill/>
          </a:ln>
        </p:spPr>
      </p:pic>
      <p:sp>
        <p:nvSpPr>
          <p:cNvPr id="439" name="Google Shape;439;p30"/>
          <p:cNvSpPr/>
          <p:nvPr/>
        </p:nvSpPr>
        <p:spPr>
          <a:xfrm>
            <a:off x="2891854" y="10859613"/>
            <a:ext cx="7805274" cy="182614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 Choose Parent Class menu presents a list of common classes you might want to create. To see more, check “Show All Classes” in the top right corner.</a:t>
            </a:r>
            <a:endParaRPr b="0" i="0" sz="2800" u="none" cap="none" strike="noStrike">
              <a:solidFill>
                <a:srgbClr val="000000"/>
              </a:solidFill>
              <a:latin typeface="Helvetica Neue"/>
              <a:ea typeface="Helvetica Neue"/>
              <a:cs typeface="Helvetica Neue"/>
              <a:sym typeface="Helvetica Neue"/>
            </a:endParaRPr>
          </a:p>
        </p:txBody>
      </p:sp>
      <p:sp>
        <p:nvSpPr>
          <p:cNvPr id="440" name="Google Shape;440;p30"/>
          <p:cNvSpPr/>
          <p:nvPr/>
        </p:nvSpPr>
        <p:spPr>
          <a:xfrm>
            <a:off x="13686853" y="10859613"/>
            <a:ext cx="7805274" cy="182614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 Name Your New Actor menu allows you to choose a name for the class that you’re creating. The name should be easy to read, but not too long. In this case, call it MyActor.</a:t>
            </a:r>
            <a:endParaRPr b="0" i="0" sz="2800" u="none" cap="none" strike="noStrike">
              <a:solidFill>
                <a:srgbClr val="000000"/>
              </a:solidFill>
              <a:latin typeface="Helvetica Neue"/>
              <a:ea typeface="Helvetica Neue"/>
              <a:cs typeface="Helvetica Neue"/>
              <a:sym typeface="Helvetica Neue"/>
            </a:endParaRPr>
          </a:p>
        </p:txBody>
      </p:sp>
      <p:sp>
        <p:nvSpPr>
          <p:cNvPr id="441" name="Google Shape;441;p30"/>
          <p:cNvSpPr txBox="1"/>
          <p:nvPr/>
        </p:nvSpPr>
        <p:spPr>
          <a:xfrm>
            <a:off x="3610135" y="9670064"/>
            <a:ext cx="6368731"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0" i="0" lang="tr-TR" sz="5000" u="none" cap="none" strike="noStrike">
                <a:solidFill>
                  <a:srgbClr val="000000"/>
                </a:solidFill>
                <a:latin typeface="Helvetica Neue"/>
                <a:ea typeface="Helvetica Neue"/>
                <a:cs typeface="Helvetica Neue"/>
                <a:sym typeface="Helvetica Neue"/>
              </a:rPr>
              <a:t>Creating Parent Class</a:t>
            </a:r>
            <a:endParaRPr/>
          </a:p>
        </p:txBody>
      </p:sp>
      <p:sp>
        <p:nvSpPr>
          <p:cNvPr id="442" name="Google Shape;442;p30"/>
          <p:cNvSpPr txBox="1"/>
          <p:nvPr/>
        </p:nvSpPr>
        <p:spPr>
          <a:xfrm>
            <a:off x="14778630" y="9670063"/>
            <a:ext cx="5621732"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0" i="0" lang="tr-TR" sz="5000" u="none" cap="none" strike="noStrike">
                <a:solidFill>
                  <a:srgbClr val="000000"/>
                </a:solidFill>
                <a:latin typeface="Helvetica Neue"/>
                <a:ea typeface="Helvetica Neue"/>
                <a:cs typeface="Helvetica Neue"/>
                <a:sym typeface="Helvetica Neue"/>
              </a:rPr>
              <a:t>Naming Your Class</a:t>
            </a:r>
            <a:endParaRPr/>
          </a:p>
        </p:txBody>
      </p:sp>
      <p:pic>
        <p:nvPicPr>
          <p:cNvPr id="443" name="Google Shape;443;p30"/>
          <p:cNvPicPr preferRelativeResize="0"/>
          <p:nvPr/>
        </p:nvPicPr>
        <p:blipFill rotWithShape="1">
          <a:blip r:embed="rId4">
            <a:alphaModFix/>
          </a:blip>
          <a:srcRect b="30822" l="16436" r="16029" t="8536"/>
          <a:stretch/>
        </p:blipFill>
        <p:spPr>
          <a:xfrm>
            <a:off x="21757271" y="11032375"/>
            <a:ext cx="2626729" cy="2683625"/>
          </a:xfrm>
          <a:prstGeom prst="rect">
            <a:avLst/>
          </a:prstGeom>
          <a:noFill/>
          <a:ln>
            <a:noFill/>
          </a:ln>
        </p:spPr>
      </p:pic>
      <p:pic>
        <p:nvPicPr>
          <p:cNvPr id="444" name="Google Shape;444;p30"/>
          <p:cNvPicPr preferRelativeResize="0"/>
          <p:nvPr/>
        </p:nvPicPr>
        <p:blipFill rotWithShape="1">
          <a:blip r:embed="rId5">
            <a:alphaModFix/>
          </a:blip>
          <a:srcRect b="0" l="0" r="0" t="0"/>
          <a:stretch/>
        </p:blipFill>
        <p:spPr>
          <a:xfrm>
            <a:off x="2092924" y="2471712"/>
            <a:ext cx="9403132" cy="5641880"/>
          </a:xfrm>
          <a:prstGeom prst="rect">
            <a:avLst/>
          </a:prstGeom>
          <a:noFill/>
          <a:ln>
            <a:noFill/>
          </a:ln>
          <a:effectLst>
            <a:outerShdw blurRad="190500" rotWithShape="0" algn="tl">
              <a:srgbClr val="000000">
                <a:alpha val="69803"/>
              </a:srgbClr>
            </a:outerShdw>
          </a:effectLst>
        </p:spPr>
      </p:pic>
      <p:pic>
        <p:nvPicPr>
          <p:cNvPr id="445" name="Google Shape;445;p30"/>
          <p:cNvPicPr preferRelativeResize="0"/>
          <p:nvPr/>
        </p:nvPicPr>
        <p:blipFill rotWithShape="1">
          <a:blip r:embed="rId6">
            <a:alphaModFix/>
          </a:blip>
          <a:srcRect b="0" l="0" r="0" t="0"/>
          <a:stretch/>
        </p:blipFill>
        <p:spPr>
          <a:xfrm>
            <a:off x="12917939" y="2513509"/>
            <a:ext cx="9343100" cy="5605860"/>
          </a:xfrm>
          <a:prstGeom prst="rect">
            <a:avLst/>
          </a:prstGeom>
          <a:noFill/>
          <a:ln>
            <a:noFill/>
          </a:ln>
          <a:effectLst>
            <a:outerShdw blurRad="190500" rotWithShape="0" algn="tl">
              <a:srgbClr val="000000">
                <a:alpha val="69803"/>
              </a:srgbClr>
            </a:outerShdw>
          </a:effectLst>
        </p:spPr>
      </p:pic>
      <p:sp>
        <p:nvSpPr>
          <p:cNvPr id="446" name="Google Shape;446;p30"/>
          <p:cNvSpPr txBox="1"/>
          <p:nvPr/>
        </p:nvSpPr>
        <p:spPr>
          <a:xfrm>
            <a:off x="14088300" y="8113590"/>
            <a:ext cx="7002379" cy="533479"/>
          </a:xfrm>
          <a:prstGeom prst="rect">
            <a:avLst/>
          </a:prstGeom>
          <a:solidFill>
            <a:srgbClr val="FFD966"/>
          </a:solidFill>
          <a:ln>
            <a:noFill/>
          </a:ln>
          <a:effectLst>
            <a:outerShdw blurRad="50800" rotWithShape="0" algn="t" dir="5400000" dist="38100">
              <a:srgbClr val="000000">
                <a:alpha val="40000"/>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Name Your New Actor menu</a:t>
            </a:r>
            <a:endParaRPr/>
          </a:p>
        </p:txBody>
      </p:sp>
      <p:sp>
        <p:nvSpPr>
          <p:cNvPr id="447" name="Google Shape;447;p30"/>
          <p:cNvSpPr txBox="1"/>
          <p:nvPr/>
        </p:nvSpPr>
        <p:spPr>
          <a:xfrm>
            <a:off x="3293301" y="8113591"/>
            <a:ext cx="7002379" cy="533479"/>
          </a:xfrm>
          <a:prstGeom prst="rect">
            <a:avLst/>
          </a:prstGeom>
          <a:solidFill>
            <a:srgbClr val="FFD966"/>
          </a:solidFill>
          <a:ln>
            <a:noFill/>
          </a:ln>
          <a:effectLst>
            <a:outerShdw blurRad="50800" rotWithShape="0" algn="t" dir="5400000" dist="38100">
              <a:srgbClr val="000000">
                <a:alpha val="40000"/>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tr-TR" sz="2800" u="none" cap="none" strike="noStrike">
                <a:solidFill>
                  <a:srgbClr val="000000"/>
                </a:solidFill>
                <a:latin typeface="Helvetica Neue Light"/>
                <a:ea typeface="Helvetica Neue Light"/>
                <a:cs typeface="Helvetica Neue Light"/>
                <a:sym typeface="Helvetica Neue Light"/>
              </a:rPr>
              <a:t>Choose Parent Class menu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nvSpPr>
        <p:spPr>
          <a:xfrm>
            <a:off x="1532804" y="1357333"/>
            <a:ext cx="18383238" cy="872034"/>
          </a:xfrm>
          <a:prstGeom prst="rect">
            <a:avLst/>
          </a:prstGeom>
          <a:noFill/>
          <a:ln>
            <a:noFill/>
          </a:ln>
        </p:spPr>
        <p:txBody>
          <a:bodyPr anchorCtr="0" anchor="t"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DESIGNING C++ CHARACTER CLASSES AND BLUEPRINTS</a:t>
            </a:r>
            <a:endParaRPr b="1" i="0" sz="5000" u="none" cap="none" strike="noStrike">
              <a:solidFill>
                <a:srgbClr val="000000"/>
              </a:solidFill>
              <a:latin typeface="Helvetica Neue"/>
              <a:ea typeface="Helvetica Neue"/>
              <a:cs typeface="Helvetica Neue"/>
              <a:sym typeface="Helvetica Neue"/>
            </a:endParaRPr>
          </a:p>
        </p:txBody>
      </p:sp>
      <p:sp>
        <p:nvSpPr>
          <p:cNvPr id="453" name="Google Shape;453;p31"/>
          <p:cNvSpPr/>
          <p:nvPr/>
        </p:nvSpPr>
        <p:spPr>
          <a:xfrm>
            <a:off x="1752106" y="4981981"/>
            <a:ext cx="8686800" cy="8084264"/>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3200"/>
              <a:buFont typeface="Noto Sans Symbols"/>
              <a:buChar char="❑"/>
            </a:pPr>
            <a:r>
              <a:rPr b="0" i="0" lang="tr-TR" sz="3200" u="none" cap="none" strike="noStrike">
                <a:solidFill>
                  <a:srgbClr val="000000"/>
                </a:solidFill>
                <a:latin typeface="Helvetica Neue"/>
                <a:ea typeface="Helvetica Neue"/>
                <a:cs typeface="Helvetica Neue"/>
                <a:sym typeface="Helvetica Neue"/>
              </a:rPr>
              <a:t>What are the most basic character functions?</a:t>
            </a:r>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Healing</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Being dead / Damage System</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Light"/>
                <a:ea typeface="Helvetica Neue Light"/>
                <a:cs typeface="Helvetica Neue Light"/>
                <a:sym typeface="Helvetica Neue Light"/>
              </a:rPr>
              <a:t>Following Camera</a:t>
            </a:r>
            <a:endParaRPr b="0" i="0" sz="2800" u="none" cap="none" strike="noStrike">
              <a:solidFill>
                <a:srgbClr val="000000"/>
              </a:solidFill>
              <a:latin typeface="Helvetica Neue Light"/>
              <a:ea typeface="Helvetica Neue Light"/>
              <a:cs typeface="Helvetica Neue Light"/>
              <a:sym typeface="Helvetica Neue Light"/>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Light"/>
                <a:ea typeface="Helvetica Neue Light"/>
                <a:cs typeface="Helvetica Neue Light"/>
                <a:sym typeface="Helvetica Neue Light"/>
              </a:rPr>
              <a:t>Stamina / Running</a:t>
            </a:r>
            <a:endParaRPr b="0" i="0" sz="2800" u="none" cap="none" strike="noStrike">
              <a:solidFill>
                <a:srgbClr val="000000"/>
              </a:solidFill>
              <a:latin typeface="Helvetica Neue Light"/>
              <a:ea typeface="Helvetica Neue Light"/>
              <a:cs typeface="Helvetica Neue Light"/>
              <a:sym typeface="Helvetica Neue Light"/>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Light"/>
                <a:ea typeface="Helvetica Neue Light"/>
                <a:cs typeface="Helvetica Neue Light"/>
                <a:sym typeface="Helvetica Neue Light"/>
              </a:rPr>
              <a:t>Health Bars</a:t>
            </a:r>
            <a:endParaRPr b="0" i="0" sz="2800" u="none" cap="none" strike="noStrike">
              <a:solidFill>
                <a:srgbClr val="000000"/>
              </a:solidFill>
              <a:latin typeface="Helvetica Neue Light"/>
              <a:ea typeface="Helvetica Neue Light"/>
              <a:cs typeface="Helvetica Neue Light"/>
              <a:sym typeface="Helvetica Neue Light"/>
            </a:endParaRPr>
          </a:p>
          <a:p>
            <a:pPr indent="-457200" lvl="0" marL="457200" marR="0" rtl="0" algn="l">
              <a:lnSpc>
                <a:spcPct val="100000"/>
              </a:lnSpc>
              <a:spcBef>
                <a:spcPts val="1400"/>
              </a:spcBef>
              <a:spcAft>
                <a:spcPts val="0"/>
              </a:spcAft>
              <a:buClr>
                <a:srgbClr val="000000"/>
              </a:buClr>
              <a:buSzPts val="3200"/>
              <a:buFont typeface="Noto Sans Symbols"/>
              <a:buChar char="❑"/>
            </a:pPr>
            <a:r>
              <a:rPr b="0" i="0" lang="tr-TR" sz="3200" u="none" cap="none" strike="noStrike">
                <a:solidFill>
                  <a:srgbClr val="000000"/>
                </a:solidFill>
                <a:latin typeface="Helvetica Neue"/>
                <a:ea typeface="Helvetica Neue"/>
                <a:cs typeface="Helvetica Neue"/>
                <a:sym typeface="Helvetica Neue"/>
              </a:rPr>
              <a:t>How many actor types are necessary and can be derived from each other?</a:t>
            </a:r>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NPCs</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Enemies</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Avatars</a:t>
            </a:r>
            <a:endParaRPr b="0" i="0" sz="3200" u="none" cap="none" strike="noStrike">
              <a:solidFill>
                <a:srgbClr val="000000"/>
              </a:solidFill>
              <a:latin typeface="Helvetica Neue"/>
              <a:ea typeface="Helvetica Neue"/>
              <a:cs typeface="Helvetica Neue"/>
              <a:sym typeface="Helvetica Neue"/>
            </a:endParaRPr>
          </a:p>
          <a:p>
            <a:pPr indent="-114300" lvl="1" marL="457200" marR="0" rtl="0" algn="ctr">
              <a:lnSpc>
                <a:spcPct val="100000"/>
              </a:lnSpc>
              <a:spcBef>
                <a:spcPts val="1400"/>
              </a:spcBef>
              <a:spcAft>
                <a:spcPts val="0"/>
              </a:spcAft>
              <a:buClr>
                <a:srgbClr val="000000"/>
              </a:buClr>
              <a:buSzPts val="5400"/>
              <a:buFont typeface="Arial"/>
              <a:buNone/>
            </a:pPr>
            <a:r>
              <a:t/>
            </a:r>
            <a:endParaRPr b="0" i="0" sz="5400" u="none" cap="none" strike="noStrike">
              <a:solidFill>
                <a:srgbClr val="000000"/>
              </a:solidFill>
              <a:latin typeface="Helvetica Neue Light"/>
              <a:ea typeface="Helvetica Neue Light"/>
              <a:cs typeface="Helvetica Neue Light"/>
              <a:sym typeface="Helvetica Neue Light"/>
            </a:endParaRPr>
          </a:p>
        </p:txBody>
      </p:sp>
      <p:sp>
        <p:nvSpPr>
          <p:cNvPr id="454" name="Google Shape;454;p31"/>
          <p:cNvSpPr txBox="1"/>
          <p:nvPr/>
        </p:nvSpPr>
        <p:spPr>
          <a:xfrm>
            <a:off x="13454823" y="3658323"/>
            <a:ext cx="2638543"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Blueprints</a:t>
            </a:r>
            <a:endParaRPr b="1" i="0" sz="4000" u="none" cap="none" strike="noStrike">
              <a:solidFill>
                <a:srgbClr val="7F7F7F"/>
              </a:solidFill>
              <a:latin typeface="Helvetica Neue"/>
              <a:ea typeface="Helvetica Neue"/>
              <a:cs typeface="Helvetica Neue"/>
              <a:sym typeface="Helvetica Neue"/>
            </a:endParaRPr>
          </a:p>
        </p:txBody>
      </p:sp>
      <p:sp>
        <p:nvSpPr>
          <p:cNvPr id="455" name="Google Shape;455;p31"/>
          <p:cNvSpPr/>
          <p:nvPr/>
        </p:nvSpPr>
        <p:spPr>
          <a:xfrm>
            <a:off x="13454822" y="4976242"/>
            <a:ext cx="8686800" cy="4750018"/>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3200"/>
              <a:buFont typeface="Noto Sans Symbols"/>
              <a:buChar char="❑"/>
            </a:pPr>
            <a:r>
              <a:rPr b="0" i="0" lang="tr-TR" sz="3200" u="none" cap="none" strike="noStrike">
                <a:solidFill>
                  <a:srgbClr val="000000"/>
                </a:solidFill>
                <a:latin typeface="Helvetica Neue"/>
                <a:ea typeface="Helvetica Neue"/>
                <a:cs typeface="Helvetica Neue"/>
                <a:sym typeface="Helvetica Neue"/>
              </a:rPr>
              <a:t>Which functionalities / properties the designer should access?</a:t>
            </a:r>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Character Skeletal Meshes</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Character Animations</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Healing Rate</a:t>
            </a:r>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Max Health</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Running Speed</a:t>
            </a:r>
            <a:endParaRPr b="0" i="0" sz="2800" u="none" cap="none" strike="noStrike">
              <a:solidFill>
                <a:srgbClr val="000000"/>
              </a:solidFill>
              <a:latin typeface="Helvetica Neue"/>
              <a:ea typeface="Helvetica Neue"/>
              <a:cs typeface="Helvetica Neue"/>
              <a:sym typeface="Helvetica Neue"/>
            </a:endParaRPr>
          </a:p>
          <a:p>
            <a:pPr indent="-457200" lvl="0" marL="7200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Max Stamina</a:t>
            </a:r>
            <a:endParaRPr b="0" i="0" sz="2800" u="none" cap="none" strike="noStrike">
              <a:solidFill>
                <a:srgbClr val="000000"/>
              </a:solidFill>
              <a:latin typeface="Helvetica Neue"/>
              <a:ea typeface="Helvetica Neue"/>
              <a:cs typeface="Helvetica Neue"/>
              <a:sym typeface="Helvetica Neue"/>
            </a:endParaRPr>
          </a:p>
        </p:txBody>
      </p:sp>
      <p:sp>
        <p:nvSpPr>
          <p:cNvPr id="456" name="Google Shape;456;p31"/>
          <p:cNvSpPr txBox="1"/>
          <p:nvPr/>
        </p:nvSpPr>
        <p:spPr>
          <a:xfrm>
            <a:off x="1752108" y="3658323"/>
            <a:ext cx="1072409"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C++</a:t>
            </a:r>
            <a:endParaRPr b="1" i="0" sz="4000" u="none" cap="none" strike="noStrike">
              <a:solidFill>
                <a:srgbClr val="7F7F7F"/>
              </a:solidFill>
              <a:latin typeface="Helvetica Neue"/>
              <a:ea typeface="Helvetica Neue"/>
              <a:cs typeface="Helvetica Neue"/>
              <a:sym typeface="Helvetica Neue"/>
            </a:endParaRPr>
          </a:p>
        </p:txBody>
      </p:sp>
      <p:sp>
        <p:nvSpPr>
          <p:cNvPr id="457" name="Google Shape;457;p31"/>
          <p:cNvSpPr/>
          <p:nvPr/>
        </p:nvSpPr>
        <p:spPr>
          <a:xfrm>
            <a:off x="1752108" y="4639173"/>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458" name="Google Shape;458;p31"/>
          <p:cNvSpPr/>
          <p:nvPr/>
        </p:nvSpPr>
        <p:spPr>
          <a:xfrm>
            <a:off x="13454823" y="4628376"/>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459" name="Google Shape;459;p31"/>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32"/>
          <p:cNvSpPr txBox="1"/>
          <p:nvPr/>
        </p:nvSpPr>
        <p:spPr>
          <a:xfrm>
            <a:off x="1137935" y="709765"/>
            <a:ext cx="15213496" cy="1333698"/>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rPr b="1" i="0" lang="tr-TR" sz="4000" u="none" cap="none" strike="noStrike">
                <a:solidFill>
                  <a:srgbClr val="000000"/>
                </a:solidFill>
                <a:latin typeface="Helvetica Neue"/>
                <a:ea typeface="Helvetica Neue"/>
                <a:cs typeface="Helvetica Neue"/>
                <a:sym typeface="Helvetica Neue"/>
              </a:rPr>
              <a:t>PROJECT: CLASH OF AVATARS (COA) </a:t>
            </a:r>
            <a:endParaRPr/>
          </a:p>
          <a:p>
            <a:pPr indent="0" lvl="0" marL="0" marR="0" rtl="0" algn="l">
              <a:lnSpc>
                <a:spcPct val="100000"/>
              </a:lnSpc>
              <a:spcBef>
                <a:spcPts val="0"/>
              </a:spcBef>
              <a:spcAft>
                <a:spcPts val="0"/>
              </a:spcAft>
              <a:buClr>
                <a:srgbClr val="000000"/>
              </a:buClr>
              <a:buSzPts val="4000"/>
              <a:buFont typeface="Helvetica Neue"/>
              <a:buNone/>
            </a:pPr>
            <a:r>
              <a:rPr b="1" i="0" lang="tr-TR" sz="4000" u="none" cap="none" strike="noStrike">
                <a:solidFill>
                  <a:srgbClr val="000000"/>
                </a:solidFill>
                <a:latin typeface="Helvetica Neue"/>
                <a:ea typeface="Helvetica Neue"/>
                <a:cs typeface="Helvetica Neue"/>
                <a:sym typeface="Helvetica Neue"/>
              </a:rPr>
              <a:t>C++ CLASSES</a:t>
            </a:r>
            <a:endParaRPr b="1" i="0" sz="4000" u="none" cap="none" strike="noStrike">
              <a:solidFill>
                <a:srgbClr val="000000"/>
              </a:solidFill>
              <a:latin typeface="Helvetica Neue"/>
              <a:ea typeface="Helvetica Neue"/>
              <a:cs typeface="Helvetica Neue"/>
              <a:sym typeface="Helvetica Neue"/>
            </a:endParaRPr>
          </a:p>
        </p:txBody>
      </p:sp>
      <p:sp>
        <p:nvSpPr>
          <p:cNvPr id="465" name="Google Shape;465;p32"/>
          <p:cNvSpPr/>
          <p:nvPr/>
        </p:nvSpPr>
        <p:spPr>
          <a:xfrm>
            <a:off x="1137934" y="2240774"/>
            <a:ext cx="22402800" cy="126000"/>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descr="https://documents.lucid.app/documents/0f6de9b3-abb1-4a9b-9342-45c4bba07b5b/pages/HWEp-vi-RSFO?a=1554&amp;x=73&amp;y=133&amp;w=1474&amp;h=596&amp;store=1&amp;accept=image%2F*&amp;auth=LCA%208872d5d107447faa39e01293f9c39281f4edbb29-ts%3D1665310830" id="466" name="Google Shape;466;p32"/>
          <p:cNvPicPr preferRelativeResize="0"/>
          <p:nvPr/>
        </p:nvPicPr>
        <p:blipFill rotWithShape="1">
          <a:blip r:embed="rId3">
            <a:alphaModFix/>
          </a:blip>
          <a:srcRect b="0" l="0" r="0" t="0"/>
          <a:stretch/>
        </p:blipFill>
        <p:spPr>
          <a:xfrm>
            <a:off x="0" y="3203137"/>
            <a:ext cx="24384000" cy="98550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3"/>
          <p:cNvSpPr txBox="1"/>
          <p:nvPr/>
        </p:nvSpPr>
        <p:spPr>
          <a:xfrm>
            <a:off x="1752108" y="1187692"/>
            <a:ext cx="12105878"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PROJECT: CLASH OF AVATARS (COA)</a:t>
            </a:r>
            <a:endParaRPr b="1" i="0" sz="5000" u="none" cap="none" strike="noStrike">
              <a:solidFill>
                <a:srgbClr val="000000"/>
              </a:solidFill>
              <a:latin typeface="Helvetica Neue"/>
              <a:ea typeface="Helvetica Neue"/>
              <a:cs typeface="Helvetica Neue"/>
              <a:sym typeface="Helvetica Neue"/>
            </a:endParaRPr>
          </a:p>
        </p:txBody>
      </p:sp>
      <p:sp>
        <p:nvSpPr>
          <p:cNvPr id="472" name="Google Shape;472;p33"/>
          <p:cNvSpPr/>
          <p:nvPr/>
        </p:nvSpPr>
        <p:spPr>
          <a:xfrm>
            <a:off x="1752108" y="4062998"/>
            <a:ext cx="8686800" cy="11777583"/>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Our project’s short code prefix is </a:t>
            </a:r>
            <a:r>
              <a:rPr b="1" i="0" lang="tr-TR" sz="2800" u="none" cap="none" strike="noStrike">
                <a:solidFill>
                  <a:srgbClr val="000000"/>
                </a:solidFill>
                <a:latin typeface="Helvetica Neue"/>
                <a:ea typeface="Helvetica Neue"/>
                <a:cs typeface="Helvetica Neue"/>
                <a:sym typeface="Helvetica Neue"/>
              </a:rPr>
              <a:t>COA.</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«Public» </a:t>
            </a:r>
            <a:r>
              <a:rPr b="1" i="0" lang="tr-TR" sz="2800" u="none" cap="none" strike="noStrike">
                <a:solidFill>
                  <a:srgbClr val="000000"/>
                </a:solidFill>
                <a:latin typeface="Helvetica Neue"/>
                <a:ea typeface="Helvetica Neue"/>
                <a:cs typeface="Helvetica Neue"/>
                <a:sym typeface="Helvetica Neue"/>
              </a:rPr>
              <a:t>COABaseCharacter </a:t>
            </a:r>
            <a:r>
              <a:rPr b="0" i="0" lang="tr-TR" sz="2800" u="none" cap="none" strike="noStrike">
                <a:solidFill>
                  <a:srgbClr val="000000"/>
                </a:solidFill>
                <a:latin typeface="Helvetica Neue"/>
                <a:ea typeface="Helvetica Neue"/>
                <a:cs typeface="Helvetica Neue"/>
                <a:sym typeface="Helvetica Neue"/>
              </a:rPr>
              <a:t>class drived from </a:t>
            </a:r>
            <a:r>
              <a:rPr b="1" i="0" lang="tr-TR" sz="2800" u="none" cap="none" strike="noStrike">
                <a:solidFill>
                  <a:srgbClr val="000000"/>
                </a:solidFill>
                <a:latin typeface="Helvetica Neue"/>
                <a:ea typeface="Helvetica Neue"/>
                <a:cs typeface="Helvetica Neue"/>
                <a:sym typeface="Helvetica Neue"/>
              </a:rPr>
              <a:t>Character.</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«Public» </a:t>
            </a:r>
            <a:r>
              <a:rPr b="1" i="0" lang="tr-TR" sz="2800" u="none" cap="none" strike="noStrike">
                <a:solidFill>
                  <a:srgbClr val="000000"/>
                </a:solidFill>
                <a:latin typeface="Helvetica Neue"/>
                <a:ea typeface="Helvetica Neue"/>
                <a:cs typeface="Helvetica Neue"/>
                <a:sym typeface="Helvetica Neue"/>
              </a:rPr>
              <a:t>COAGameMode </a:t>
            </a:r>
            <a:r>
              <a:rPr b="0" i="0" lang="tr-TR" sz="2800" u="none" cap="none" strike="noStrike">
                <a:solidFill>
                  <a:srgbClr val="000000"/>
                </a:solidFill>
                <a:latin typeface="Helvetica Neue"/>
                <a:ea typeface="Helvetica Neue"/>
                <a:cs typeface="Helvetica Neue"/>
                <a:sym typeface="Helvetica Neue"/>
              </a:rPr>
              <a:t>class drived from </a:t>
            </a:r>
            <a:r>
              <a:rPr b="1" i="0" lang="tr-TR" sz="2800" u="none" cap="none" strike="noStrike">
                <a:solidFill>
                  <a:srgbClr val="000000"/>
                </a:solidFill>
                <a:latin typeface="Helvetica Neue"/>
                <a:ea typeface="Helvetica Neue"/>
                <a:cs typeface="Helvetica Neue"/>
                <a:sym typeface="Helvetica Neue"/>
              </a:rPr>
              <a:t>GameModeBase.</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Create Blueprints folder under Content root.</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a:t>
            </a:r>
            <a:r>
              <a:rPr b="1" i="0" lang="tr-TR" sz="2800" u="none" cap="none" strike="noStrike">
                <a:solidFill>
                  <a:srgbClr val="000000"/>
                </a:solidFill>
                <a:latin typeface="Helvetica Neue"/>
                <a:ea typeface="Helvetica Neue"/>
                <a:cs typeface="Helvetica Neue"/>
                <a:sym typeface="Helvetica Neue"/>
              </a:rPr>
              <a:t>BP_Avatar</a:t>
            </a:r>
            <a:r>
              <a:rPr b="0" i="0" lang="tr-TR" sz="2800" u="none" cap="none" strike="noStrike">
                <a:solidFill>
                  <a:srgbClr val="000000"/>
                </a:solidFill>
                <a:latin typeface="Helvetica Neue"/>
                <a:ea typeface="Helvetica Neue"/>
                <a:cs typeface="Helvetica Neue"/>
                <a:sym typeface="Helvetica Neue"/>
              </a:rPr>
              <a:t> blueprint derived from COABaseCharacter at Blueprints Folder.</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a:t>
            </a:r>
            <a:r>
              <a:rPr b="1" i="0" lang="tr-TR" sz="2800" u="none" cap="none" strike="noStrike">
                <a:solidFill>
                  <a:srgbClr val="000000"/>
                </a:solidFill>
                <a:latin typeface="Helvetica Neue"/>
                <a:ea typeface="Helvetica Neue"/>
                <a:cs typeface="Helvetica Neue"/>
                <a:sym typeface="Helvetica Neue"/>
              </a:rPr>
              <a:t>BP_COAGameMode</a:t>
            </a:r>
            <a:r>
              <a:rPr b="0" i="0" lang="tr-TR" sz="2800" u="none" cap="none" strike="noStrike">
                <a:solidFill>
                  <a:srgbClr val="000000"/>
                </a:solidFill>
                <a:latin typeface="Helvetica Neue"/>
                <a:ea typeface="Helvetica Neue"/>
                <a:cs typeface="Helvetica Neue"/>
                <a:sym typeface="Helvetica Neue"/>
              </a:rPr>
              <a:t> blueprint derived from COABaseCharacter at Blueprints Folder. (Use All Class section from Pick a parent class menu.)</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Edit BP_COAGameMode as the default Pawn Class to be BP_Avatar. (Use All Class section from Pick a parent class menu.)</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Set BP_COAGameMode as the project’s default gamemode class from Blueprint toolbar button.</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Delete </a:t>
            </a:r>
            <a:r>
              <a:rPr b="1" i="0" lang="tr-TR" sz="2800" u="none" cap="none" strike="noStrike">
                <a:solidFill>
                  <a:srgbClr val="000000"/>
                </a:solidFill>
                <a:latin typeface="Helvetica Neue"/>
                <a:ea typeface="Helvetica Neue"/>
                <a:cs typeface="Helvetica Neue"/>
                <a:sym typeface="Helvetica Neue"/>
              </a:rPr>
              <a:t>ThirdPersonCharacter </a:t>
            </a:r>
            <a:r>
              <a:rPr b="0" i="0" lang="tr-TR" sz="2800" u="none" cap="none" strike="noStrike">
                <a:solidFill>
                  <a:srgbClr val="000000"/>
                </a:solidFill>
                <a:latin typeface="Helvetica Neue"/>
                <a:ea typeface="Helvetica Neue"/>
                <a:cs typeface="Helvetica Neue"/>
                <a:sym typeface="Helvetica Neue"/>
              </a:rPr>
              <a:t>actor from world outliner to prevent it becoming main player.</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473" name="Google Shape;473;p33"/>
          <p:cNvSpPr txBox="1"/>
          <p:nvPr/>
        </p:nvSpPr>
        <p:spPr>
          <a:xfrm>
            <a:off x="13454823" y="3658323"/>
            <a:ext cx="10265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7F7F7F"/>
              </a:solidFill>
              <a:latin typeface="Helvetica Neue"/>
              <a:ea typeface="Helvetica Neue"/>
              <a:cs typeface="Helvetica Neue"/>
              <a:sym typeface="Helvetica Neue"/>
            </a:endParaRPr>
          </a:p>
        </p:txBody>
      </p:sp>
      <p:sp>
        <p:nvSpPr>
          <p:cNvPr id="474" name="Google Shape;474;p33"/>
          <p:cNvSpPr txBox="1"/>
          <p:nvPr/>
        </p:nvSpPr>
        <p:spPr>
          <a:xfrm>
            <a:off x="1752110" y="2686773"/>
            <a:ext cx="6145913"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Implementation Steps #1</a:t>
            </a:r>
            <a:endParaRPr b="1" i="0" sz="4000" u="none" cap="none" strike="noStrike">
              <a:solidFill>
                <a:srgbClr val="7F7F7F"/>
              </a:solidFill>
              <a:latin typeface="Helvetica Neue"/>
              <a:ea typeface="Helvetica Neue"/>
              <a:cs typeface="Helvetica Neue"/>
              <a:sym typeface="Helvetica Neue"/>
            </a:endParaRPr>
          </a:p>
        </p:txBody>
      </p:sp>
      <p:sp>
        <p:nvSpPr>
          <p:cNvPr id="475" name="Google Shape;475;p33"/>
          <p:cNvSpPr/>
          <p:nvPr/>
        </p:nvSpPr>
        <p:spPr>
          <a:xfrm>
            <a:off x="1752110" y="365347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476" name="Google Shape;476;p33"/>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477" name="Google Shape;477;p33"/>
          <p:cNvPicPr preferRelativeResize="0"/>
          <p:nvPr/>
        </p:nvPicPr>
        <p:blipFill rotWithShape="1">
          <a:blip r:embed="rId4">
            <a:alphaModFix/>
          </a:blip>
          <a:srcRect b="23481" l="74062" r="0" t="0"/>
          <a:stretch/>
        </p:blipFill>
        <p:spPr>
          <a:xfrm>
            <a:off x="14696186" y="2367709"/>
            <a:ext cx="6515100" cy="1049104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1679576" y="914399"/>
            <a:ext cx="9046123" cy="4365523"/>
          </a:xfrm>
          <a:prstGeom prst="rect">
            <a:avLst/>
          </a:prstGeom>
          <a:noFill/>
          <a:ln>
            <a:noFill/>
          </a:ln>
        </p:spPr>
        <p:txBody>
          <a:bodyPr anchorCtr="0" anchor="b" bIns="50800" lIns="50800" spcFirstLastPara="1" rIns="50800" wrap="square" tIns="50800">
            <a:normAutofit/>
          </a:bodyPr>
          <a:lstStyle/>
          <a:p>
            <a:pPr indent="0" lvl="0" marL="0" rtl="0" algn="l">
              <a:lnSpc>
                <a:spcPct val="100000"/>
              </a:lnSpc>
              <a:spcBef>
                <a:spcPts val="0"/>
              </a:spcBef>
              <a:spcAft>
                <a:spcPts val="0"/>
              </a:spcAft>
              <a:buClr>
                <a:srgbClr val="000000"/>
              </a:buClr>
              <a:buSzPts val="5000"/>
              <a:buFont typeface="Helvetica Neue Light"/>
              <a:buNone/>
            </a:pPr>
            <a:r>
              <a:rPr lang="tr-TR"/>
              <a:t>RECOMPILING CODE</a:t>
            </a:r>
            <a:endParaRPr/>
          </a:p>
        </p:txBody>
      </p:sp>
      <p:sp>
        <p:nvSpPr>
          <p:cNvPr id="483" name="Google Shape;483;p34"/>
          <p:cNvSpPr txBox="1"/>
          <p:nvPr>
            <p:ph idx="2" type="body"/>
          </p:nvPr>
        </p:nvSpPr>
        <p:spPr>
          <a:xfrm>
            <a:off x="1679575" y="5943600"/>
            <a:ext cx="9045575" cy="8002587"/>
          </a:xfrm>
          <a:prstGeom prst="rect">
            <a:avLst/>
          </a:prstGeom>
          <a:noFill/>
          <a:ln>
            <a:noFill/>
          </a:ln>
        </p:spPr>
        <p:txBody>
          <a:bodyPr anchorCtr="0" anchor="ctr" bIns="50800" lIns="50800" spcFirstLastPara="1" rIns="50800" wrap="square" tIns="50800">
            <a:normAutofit/>
          </a:bodyPr>
          <a:lstStyle/>
          <a:p>
            <a:pPr indent="-635000" lvl="0" marL="635000" rtl="0" algn="l">
              <a:lnSpc>
                <a:spcPct val="100000"/>
              </a:lnSpc>
              <a:spcBef>
                <a:spcPts val="0"/>
              </a:spcBef>
              <a:spcAft>
                <a:spcPts val="0"/>
              </a:spcAft>
              <a:buClr>
                <a:srgbClr val="000000"/>
              </a:buClr>
              <a:buSzPts val="2100"/>
              <a:buFont typeface="Helvetica Neue Light"/>
              <a:buChar char="•"/>
            </a:pPr>
            <a:r>
              <a:rPr lang="tr-TR"/>
              <a:t>You can recompile Actor or component code when you make changes without having to exit the Editor. Just press the </a:t>
            </a:r>
            <a:r>
              <a:rPr b="1" lang="tr-TR"/>
              <a:t>Compile</a:t>
            </a:r>
            <a:r>
              <a:rPr lang="tr-TR"/>
              <a:t> button in the main toolbar.</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The changed code will be recompiled and reloaded into your running Editor.</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To manage the hot reload, UE4 saves the class data with the old class, then loads it with the new. If class data changes significantly, you may need to delete the Actor from the scene and read it, but most changes will just work.</a:t>
            </a:r>
            <a:endParaRPr/>
          </a:p>
        </p:txBody>
      </p:sp>
      <p:pic>
        <p:nvPicPr>
          <p:cNvPr id="484" name="Google Shape;484;p34"/>
          <p:cNvPicPr preferRelativeResize="0"/>
          <p:nvPr/>
        </p:nvPicPr>
        <p:blipFill rotWithShape="1">
          <a:blip r:embed="rId3">
            <a:alphaModFix/>
          </a:blip>
          <a:srcRect b="0" l="0" r="0" t="0"/>
          <a:stretch/>
        </p:blipFill>
        <p:spPr>
          <a:xfrm>
            <a:off x="13981612" y="3396343"/>
            <a:ext cx="6951210" cy="2317070"/>
          </a:xfrm>
          <a:prstGeom prst="rect">
            <a:avLst/>
          </a:prstGeom>
          <a:noFill/>
          <a:ln>
            <a:noFill/>
          </a:ln>
        </p:spPr>
      </p:pic>
      <p:sp>
        <p:nvSpPr>
          <p:cNvPr id="485" name="Google Shape;485;p34"/>
          <p:cNvSpPr/>
          <p:nvPr/>
        </p:nvSpPr>
        <p:spPr>
          <a:xfrm>
            <a:off x="16511451" y="3526971"/>
            <a:ext cx="1907178" cy="198555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5"/>
          <p:cNvSpPr/>
          <p:nvPr/>
        </p:nvSpPr>
        <p:spPr>
          <a:xfrm>
            <a:off x="12129796" y="0"/>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1" name="Google Shape;491;p35"/>
          <p:cNvSpPr txBox="1"/>
          <p:nvPr/>
        </p:nvSpPr>
        <p:spPr>
          <a:xfrm>
            <a:off x="1752108" y="43880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BLUEPRINT FROM C++</a:t>
            </a:r>
            <a:endParaRPr b="1" i="0" sz="5000" u="none" cap="none" strike="noStrike">
              <a:solidFill>
                <a:srgbClr val="000000"/>
              </a:solidFill>
              <a:latin typeface="Helvetica Neue"/>
              <a:ea typeface="Helvetica Neue"/>
              <a:cs typeface="Helvetica Neue"/>
              <a:sym typeface="Helvetica Neue"/>
            </a:endParaRPr>
          </a:p>
        </p:txBody>
      </p:sp>
      <p:sp>
        <p:nvSpPr>
          <p:cNvPr id="492" name="Google Shape;492;p35"/>
          <p:cNvSpPr/>
          <p:nvPr/>
        </p:nvSpPr>
        <p:spPr>
          <a:xfrm>
            <a:off x="1752108" y="5894928"/>
            <a:ext cx="8509001" cy="695062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 UCLASS, UPROPERTY, and UFUNCTION markups in this example include additional specifiers. These are not required, but some common specifiers have been added for demonstration purposes. These allow us to specify certain behaviors or properties.</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Blueprintable:</a:t>
            </a:r>
            <a:r>
              <a:rPr b="0" i="0" lang="tr-TR" sz="2800" u="none" cap="none" strike="noStrike">
                <a:solidFill>
                  <a:srgbClr val="000000"/>
                </a:solidFill>
                <a:latin typeface="Helvetica Neue"/>
                <a:ea typeface="Helvetica Neue"/>
                <a:cs typeface="Helvetica Neue"/>
                <a:sym typeface="Helvetica Neue"/>
              </a:rPr>
              <a:t> This class can be extended by a Blueprint.</a:t>
            </a:r>
            <a:endParaRPr/>
          </a:p>
          <a:p>
            <a:pPr indent="0" lvl="0" marL="0" marR="0" rtl="0" algn="l">
              <a:lnSpc>
                <a:spcPct val="100000"/>
              </a:lnSpc>
              <a:spcBef>
                <a:spcPts val="100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BlueprintReadOnly:</a:t>
            </a:r>
            <a:r>
              <a:rPr b="0" i="0" lang="tr-TR" sz="2800" u="none" cap="none" strike="noStrike">
                <a:solidFill>
                  <a:srgbClr val="000000"/>
                </a:solidFill>
                <a:latin typeface="Helvetica Neue"/>
                <a:ea typeface="Helvetica Neue"/>
                <a:cs typeface="Helvetica Neue"/>
                <a:sym typeface="Helvetica Neue"/>
              </a:rPr>
              <a:t> This property can be read from a Blueprint, but not written to.</a:t>
            </a:r>
            <a:endParaRPr/>
          </a:p>
          <a:p>
            <a:pPr indent="0" lvl="0" marL="0" marR="0" rtl="0" algn="l">
              <a:lnSpc>
                <a:spcPct val="100000"/>
              </a:lnSpc>
              <a:spcBef>
                <a:spcPts val="100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Category:</a:t>
            </a:r>
            <a:r>
              <a:rPr b="0" i="0" lang="tr-TR" sz="2800" u="none" cap="none" strike="noStrike">
                <a:solidFill>
                  <a:srgbClr val="000000"/>
                </a:solidFill>
                <a:latin typeface="Helvetica Neue"/>
                <a:ea typeface="Helvetica Neue"/>
                <a:cs typeface="Helvetica Neue"/>
                <a:sym typeface="Helvetica Neue"/>
              </a:rPr>
              <a:t> This defines what section this property appears under in the Details view of the Editor. This is helpful for organizational purposes.</a:t>
            </a:r>
            <a:endParaRPr/>
          </a:p>
          <a:p>
            <a:pPr indent="0" lvl="0" marL="0" marR="0" rtl="0" algn="l">
              <a:lnSpc>
                <a:spcPct val="100000"/>
              </a:lnSpc>
              <a:spcBef>
                <a:spcPts val="100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BlueprintCallable:</a:t>
            </a:r>
            <a:r>
              <a:rPr b="0" i="0" lang="tr-TR" sz="2800" u="none" cap="none" strike="noStrike">
                <a:solidFill>
                  <a:srgbClr val="000000"/>
                </a:solidFill>
                <a:latin typeface="Helvetica Neue"/>
                <a:ea typeface="Helvetica Neue"/>
                <a:cs typeface="Helvetica Neue"/>
                <a:sym typeface="Helvetica Neue"/>
              </a:rPr>
              <a:t> This function can be called from Blueprints.</a:t>
            </a:r>
            <a:endParaRPr b="0" i="0" sz="2800" u="none" cap="none" strike="noStrike">
              <a:solidFill>
                <a:srgbClr val="000000"/>
              </a:solidFill>
              <a:latin typeface="Helvetica Neue"/>
              <a:ea typeface="Helvetica Neue"/>
              <a:cs typeface="Helvetica Neue"/>
              <a:sym typeface="Helvetica Neue"/>
            </a:endParaRPr>
          </a:p>
        </p:txBody>
      </p:sp>
      <p:sp>
        <p:nvSpPr>
          <p:cNvPr id="493" name="Google Shape;493;p35"/>
          <p:cNvSpPr/>
          <p:nvPr/>
        </p:nvSpPr>
        <p:spPr>
          <a:xfrm>
            <a:off x="1752108" y="5523132"/>
            <a:ext cx="86868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494" name="Google Shape;494;p35"/>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495" name="Google Shape;495;p35"/>
          <p:cNvSpPr txBox="1"/>
          <p:nvPr/>
        </p:nvSpPr>
        <p:spPr>
          <a:xfrm>
            <a:off x="12491716" y="3122657"/>
            <a:ext cx="11530361" cy="798167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B050"/>
              </a:buClr>
              <a:buSzPts val="3200"/>
              <a:buFont typeface="Lucida Sans"/>
              <a:buNone/>
            </a:pPr>
            <a:r>
              <a:rPr b="0" i="0" lang="tr-TR" sz="3200" u="none" cap="none" strike="noStrike">
                <a:solidFill>
                  <a:srgbClr val="00B050"/>
                </a:solidFill>
                <a:latin typeface="Lucida Sans"/>
                <a:ea typeface="Lucida Sans"/>
                <a:cs typeface="Lucida Sans"/>
                <a:sym typeface="Lucida Sans"/>
              </a:rPr>
              <a:t>#include </a:t>
            </a:r>
            <a:r>
              <a:rPr b="0" i="0" lang="tr-TR" sz="3200" u="none" cap="none" strike="noStrike">
                <a:solidFill>
                  <a:srgbClr val="C00000"/>
                </a:solidFill>
                <a:latin typeface="Lucida Sans"/>
                <a:ea typeface="Lucida Sans"/>
                <a:cs typeface="Lucida Sans"/>
                <a:sym typeface="Lucida Sans"/>
              </a:rPr>
              <a:t>"MyObject.generated.h"</a:t>
            </a:r>
            <a:endParaRPr/>
          </a:p>
          <a:p>
            <a:pPr indent="0" lvl="0" marL="0" marR="0" rtl="0" algn="l">
              <a:lnSpc>
                <a:spcPct val="100000"/>
              </a:lnSpc>
              <a:spcBef>
                <a:spcPts val="0"/>
              </a:spcBef>
              <a:spcAft>
                <a:spcPts val="0"/>
              </a:spcAft>
              <a:buClr>
                <a:srgbClr val="000000"/>
              </a:buClr>
              <a:buSzPts val="3200"/>
              <a:buFont typeface="Helvetica Neue Light"/>
              <a:buNone/>
            </a:pPr>
            <a:r>
              <a:t/>
            </a:r>
            <a:endParaRPr b="0" i="0" sz="32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UCLASS(Blueprintable)</a:t>
            </a:r>
            <a:endParaRPr/>
          </a:p>
          <a:p>
            <a:pPr indent="0" lvl="0" marL="0" marR="0" rtl="0" algn="l">
              <a:lnSpc>
                <a:spcPct val="100000"/>
              </a:lnSpc>
              <a:spcBef>
                <a:spcPts val="0"/>
              </a:spcBef>
              <a:spcAft>
                <a:spcPts val="0"/>
              </a:spcAft>
              <a:buClr>
                <a:srgbClr val="0070C0"/>
              </a:buClr>
              <a:buSzPts val="3200"/>
              <a:buFont typeface="Lucida Sans"/>
              <a:buNone/>
            </a:pPr>
            <a:r>
              <a:rPr b="1" i="0" lang="tr-TR" sz="3200" u="none" cap="none" strike="noStrike">
                <a:solidFill>
                  <a:srgbClr val="0070C0"/>
                </a:solidFill>
                <a:latin typeface="Lucida Sans"/>
                <a:ea typeface="Lucida Sans"/>
                <a:cs typeface="Lucida Sans"/>
                <a:sym typeface="Lucida Sans"/>
              </a:rPr>
              <a:t>class</a:t>
            </a:r>
            <a:r>
              <a:rPr b="0" i="0" lang="tr-TR" sz="3200" u="none" cap="none" strike="noStrike">
                <a:solidFill>
                  <a:srgbClr val="0070C0"/>
                </a:solidFill>
                <a:latin typeface="Lucida Sans"/>
                <a:ea typeface="Lucida Sans"/>
                <a:cs typeface="Lucida Sans"/>
                <a:sym typeface="Lucida Sans"/>
              </a:rPr>
              <a:t> </a:t>
            </a:r>
            <a:r>
              <a:rPr b="0" i="0" lang="tr-TR" sz="3200" u="none" cap="none" strike="noStrike">
                <a:solidFill>
                  <a:srgbClr val="000000"/>
                </a:solidFill>
                <a:latin typeface="Lucida Sans"/>
                <a:ea typeface="Lucida Sans"/>
                <a:cs typeface="Lucida Sans"/>
                <a:sym typeface="Lucida Sans"/>
              </a:rPr>
              <a:t>UMyObject : </a:t>
            </a:r>
            <a:r>
              <a:rPr b="1" i="0" lang="tr-TR" sz="3200" u="none" cap="none" strike="noStrike">
                <a:solidFill>
                  <a:srgbClr val="0070C0"/>
                </a:solidFill>
                <a:latin typeface="Lucida Sans"/>
                <a:ea typeface="Lucida Sans"/>
                <a:cs typeface="Lucida Sans"/>
                <a:sym typeface="Lucida Sans"/>
              </a:rPr>
              <a:t>public</a:t>
            </a:r>
            <a:r>
              <a:rPr b="0" i="0" lang="tr-TR" sz="3200" u="none" cap="none" strike="noStrike">
                <a:solidFill>
                  <a:srgbClr val="0070C0"/>
                </a:solidFill>
                <a:latin typeface="Lucida Sans"/>
                <a:ea typeface="Lucida Sans"/>
                <a:cs typeface="Lucida Sans"/>
                <a:sym typeface="Lucida Sans"/>
              </a:rPr>
              <a:t> </a:t>
            </a:r>
            <a:r>
              <a:rPr b="0" i="0" lang="tr-TR" sz="3200" u="none" cap="none" strike="noStrike">
                <a:solidFill>
                  <a:srgbClr val="000000"/>
                </a:solidFill>
                <a:latin typeface="Lucida Sans"/>
                <a:ea typeface="Lucida Sans"/>
                <a:cs typeface="Lucida Sans"/>
                <a:sym typeface="Lucida Sans"/>
              </a:rPr>
              <a:t>UObject</a:t>
            </a:r>
            <a:endParaRPr b="0" i="0" sz="32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a:t>
            </a:r>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    GENERATED_BODY()</a:t>
            </a:r>
            <a:endParaRPr/>
          </a:p>
          <a:p>
            <a:pPr indent="0" lvl="0" marL="0" marR="0" rtl="0" algn="l">
              <a:lnSpc>
                <a:spcPct val="100000"/>
              </a:lnSpc>
              <a:spcBef>
                <a:spcPts val="0"/>
              </a:spcBef>
              <a:spcAft>
                <a:spcPts val="0"/>
              </a:spcAft>
              <a:buClr>
                <a:srgbClr val="000000"/>
              </a:buClr>
              <a:buSzPts val="3200"/>
              <a:buFont typeface="Helvetica Neue Light"/>
              <a:buNone/>
            </a:pPr>
            <a:r>
              <a:t/>
            </a:r>
            <a:endParaRPr b="0" i="0" sz="32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70C0"/>
              </a:buClr>
              <a:buSzPts val="3200"/>
              <a:buFont typeface="Lucida Sans"/>
              <a:buNone/>
            </a:pPr>
            <a:r>
              <a:rPr b="1" i="0" lang="tr-TR" sz="3200" u="none" cap="none" strike="noStrike">
                <a:solidFill>
                  <a:srgbClr val="0070C0"/>
                </a:solidFill>
                <a:latin typeface="Lucida Sans"/>
                <a:ea typeface="Lucida Sans"/>
                <a:cs typeface="Lucida Sans"/>
                <a:sym typeface="Lucida Sans"/>
              </a:rPr>
              <a:t>public</a:t>
            </a:r>
            <a:r>
              <a:rPr b="0" i="0" lang="tr-TR" sz="3200" u="none" cap="none" strike="noStrike">
                <a:solidFill>
                  <a:srgbClr val="000000"/>
                </a:solidFill>
                <a:latin typeface="Lucida Sans"/>
                <a:ea typeface="Lucida Sans"/>
                <a:cs typeface="Lucida Sans"/>
                <a:sym typeface="Lucida Sans"/>
              </a:rPr>
              <a:t>:</a:t>
            </a:r>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    MyUObject();</a:t>
            </a:r>
            <a:endParaRPr/>
          </a:p>
          <a:p>
            <a:pPr indent="0" lvl="0" marL="0" marR="0" rtl="0" algn="l">
              <a:lnSpc>
                <a:spcPct val="100000"/>
              </a:lnSpc>
              <a:spcBef>
                <a:spcPts val="0"/>
              </a:spcBef>
              <a:spcAft>
                <a:spcPts val="0"/>
              </a:spcAft>
              <a:buClr>
                <a:srgbClr val="000000"/>
              </a:buClr>
              <a:buSzPts val="3200"/>
              <a:buFont typeface="Helvetica Neue Light"/>
              <a:buNone/>
            </a:pPr>
            <a:r>
              <a:t/>
            </a:r>
            <a:endParaRPr b="0" i="0" sz="32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    UPROPERTY(BlueprintReadOnly, EditAnywhere)</a:t>
            </a:r>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    </a:t>
            </a:r>
            <a:r>
              <a:rPr b="1" i="0" lang="tr-TR" sz="3200" u="none" cap="none" strike="noStrike">
                <a:solidFill>
                  <a:srgbClr val="0070C0"/>
                </a:solidFill>
                <a:latin typeface="Lucida Sans"/>
                <a:ea typeface="Lucida Sans"/>
                <a:cs typeface="Lucida Sans"/>
                <a:sym typeface="Lucida Sans"/>
              </a:rPr>
              <a:t>float</a:t>
            </a:r>
            <a:r>
              <a:rPr b="0" i="0" lang="tr-TR" sz="3200" u="none" cap="none" strike="noStrike">
                <a:solidFill>
                  <a:srgbClr val="0070C0"/>
                </a:solidFill>
                <a:latin typeface="Lucida Sans"/>
                <a:ea typeface="Lucida Sans"/>
                <a:cs typeface="Lucida Sans"/>
                <a:sym typeface="Lucida Sans"/>
              </a:rPr>
              <a:t> </a:t>
            </a:r>
            <a:r>
              <a:rPr b="0" i="0" lang="tr-TR" sz="3200" u="none" cap="none" strike="noStrike">
                <a:solidFill>
                  <a:srgbClr val="000000"/>
                </a:solidFill>
                <a:latin typeface="Lucida Sans"/>
                <a:ea typeface="Lucida Sans"/>
                <a:cs typeface="Lucida Sans"/>
                <a:sym typeface="Lucida Sans"/>
              </a:rPr>
              <a:t>ExampleProperty;</a:t>
            </a:r>
            <a:endParaRPr/>
          </a:p>
          <a:p>
            <a:pPr indent="0" lvl="0" marL="0" marR="0" rtl="0" algn="l">
              <a:lnSpc>
                <a:spcPct val="100000"/>
              </a:lnSpc>
              <a:spcBef>
                <a:spcPts val="0"/>
              </a:spcBef>
              <a:spcAft>
                <a:spcPts val="0"/>
              </a:spcAft>
              <a:buClr>
                <a:srgbClr val="000000"/>
              </a:buClr>
              <a:buSzPts val="3200"/>
              <a:buFont typeface="Helvetica Neue Light"/>
              <a:buNone/>
            </a:pPr>
            <a:r>
              <a:t/>
            </a:r>
            <a:endParaRPr b="0" i="0" sz="32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    UFUNCTION(BlueprintCallable)</a:t>
            </a:r>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    </a:t>
            </a:r>
            <a:r>
              <a:rPr b="1" i="0" lang="tr-TR" sz="3200" u="none" cap="none" strike="noStrike">
                <a:solidFill>
                  <a:srgbClr val="0070C0"/>
                </a:solidFill>
                <a:latin typeface="Lucida Sans"/>
                <a:ea typeface="Lucida Sans"/>
                <a:cs typeface="Lucida Sans"/>
                <a:sym typeface="Lucida Sans"/>
              </a:rPr>
              <a:t>void</a:t>
            </a:r>
            <a:r>
              <a:rPr b="0" i="0" lang="tr-TR" sz="3200" u="none" cap="none" strike="noStrike">
                <a:solidFill>
                  <a:srgbClr val="0070C0"/>
                </a:solidFill>
                <a:latin typeface="Lucida Sans"/>
                <a:ea typeface="Lucida Sans"/>
                <a:cs typeface="Lucida Sans"/>
                <a:sym typeface="Lucida Sans"/>
              </a:rPr>
              <a:t> </a:t>
            </a:r>
            <a:r>
              <a:rPr b="0" i="0" lang="tr-TR" sz="3200" u="none" cap="none" strike="noStrike">
                <a:solidFill>
                  <a:srgbClr val="000000"/>
                </a:solidFill>
                <a:latin typeface="Lucida Sans"/>
                <a:ea typeface="Lucida Sans"/>
                <a:cs typeface="Lucida Sans"/>
                <a:sym typeface="Lucida Sans"/>
              </a:rPr>
              <a:t>ExampleFunction();</a:t>
            </a:r>
            <a:endParaRPr/>
          </a:p>
          <a:p>
            <a:pPr indent="0" lvl="0" marL="0" marR="0" rtl="0" algn="l">
              <a:lnSpc>
                <a:spcPct val="100000"/>
              </a:lnSpc>
              <a:spcBef>
                <a:spcPts val="0"/>
              </a:spcBef>
              <a:spcAft>
                <a:spcPts val="0"/>
              </a:spcAft>
              <a:buClr>
                <a:srgbClr val="000000"/>
              </a:buClr>
              <a:buSzPts val="3200"/>
              <a:buFont typeface="Lucida Sans"/>
              <a:buNone/>
            </a:pPr>
            <a:r>
              <a:rPr b="0" i="0" lang="tr-TR" sz="3200" u="none" cap="none" strike="noStrike">
                <a:solidFill>
                  <a:srgbClr val="000000"/>
                </a:solidFill>
                <a:latin typeface="Lucida Sans"/>
                <a:ea typeface="Lucida Sans"/>
                <a:cs typeface="Lucida Sans"/>
                <a:sym typeface="Lucida Sans"/>
              </a:rPr>
              <a:t>};</a:t>
            </a:r>
            <a:endParaRPr b="0" i="0" sz="3200" u="none" cap="none" strike="noStrike">
              <a:solidFill>
                <a:srgbClr val="000000"/>
              </a:solidFill>
              <a:latin typeface="Lucida Sans"/>
              <a:ea typeface="Lucida Sans"/>
              <a:cs typeface="Lucida Sans"/>
              <a:sym typeface="Lucid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6"/>
          <p:cNvSpPr txBox="1"/>
          <p:nvPr/>
        </p:nvSpPr>
        <p:spPr>
          <a:xfrm>
            <a:off x="1752108" y="1187692"/>
            <a:ext cx="10720884"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UNREAL C++ SUPPLEMENTATION</a:t>
            </a:r>
            <a:endParaRPr b="1" i="0" sz="5000" u="none" cap="none" strike="noStrike">
              <a:solidFill>
                <a:srgbClr val="000000"/>
              </a:solidFill>
              <a:latin typeface="Helvetica Neue"/>
              <a:ea typeface="Helvetica Neue"/>
              <a:cs typeface="Helvetica Neue"/>
              <a:sym typeface="Helvetica Neue"/>
            </a:endParaRPr>
          </a:p>
        </p:txBody>
      </p:sp>
      <p:sp>
        <p:nvSpPr>
          <p:cNvPr id="501" name="Google Shape;501;p36"/>
          <p:cNvSpPr/>
          <p:nvPr/>
        </p:nvSpPr>
        <p:spPr>
          <a:xfrm>
            <a:off x="1752106" y="5034548"/>
            <a:ext cx="8686800" cy="6766560"/>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Classes derived from </a:t>
            </a:r>
            <a:r>
              <a:rPr b="1" i="0" lang="tr-TR" sz="2800" u="none" cap="none" strike="noStrike">
                <a:solidFill>
                  <a:srgbClr val="000000"/>
                </a:solidFill>
                <a:latin typeface="Helvetica Neue"/>
                <a:ea typeface="Helvetica Neue"/>
                <a:cs typeface="Helvetica Neue"/>
                <a:sym typeface="Helvetica Neue"/>
              </a:rPr>
              <a:t>Actor</a:t>
            </a:r>
            <a:r>
              <a:rPr b="0" i="0" lang="tr-TR" sz="2800" u="none" cap="none" strike="noStrike">
                <a:solidFill>
                  <a:srgbClr val="000000"/>
                </a:solidFill>
                <a:latin typeface="Helvetica Neue"/>
                <a:ea typeface="Helvetica Neue"/>
                <a:cs typeface="Helvetica Neue"/>
                <a:sym typeface="Helvetica Neue"/>
              </a:rPr>
              <a:t> are prefixed with </a:t>
            </a:r>
            <a:r>
              <a:rPr b="1" i="0" lang="tr-TR" sz="2800" u="none" cap="none" strike="noStrike">
                <a:solidFill>
                  <a:srgbClr val="000000"/>
                </a:solidFill>
                <a:latin typeface="Helvetica Neue"/>
                <a:ea typeface="Helvetica Neue"/>
                <a:cs typeface="Helvetica Neue"/>
                <a:sym typeface="Helvetica Neue"/>
              </a:rPr>
              <a:t>A</a:t>
            </a:r>
            <a:r>
              <a:rPr b="0" i="0" lang="tr-TR" sz="2800" u="none" cap="none" strike="noStrike">
                <a:solidFill>
                  <a:srgbClr val="000000"/>
                </a:solidFill>
                <a:latin typeface="Helvetica Neue"/>
                <a:ea typeface="Helvetica Neue"/>
                <a:cs typeface="Helvetica Neue"/>
                <a:sym typeface="Helvetica Neue"/>
              </a:rPr>
              <a:t> (e.g., AController).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Classes derived from </a:t>
            </a:r>
            <a:r>
              <a:rPr b="1" i="0" lang="tr-TR" sz="2800" u="none" cap="none" strike="noStrike">
                <a:solidFill>
                  <a:srgbClr val="000000"/>
                </a:solidFill>
                <a:latin typeface="Helvetica Neue"/>
                <a:ea typeface="Helvetica Neue"/>
                <a:cs typeface="Helvetica Neue"/>
                <a:sym typeface="Helvetica Neue"/>
              </a:rPr>
              <a:t>Object</a:t>
            </a:r>
            <a:r>
              <a:rPr b="0" i="0" lang="tr-TR" sz="2800" u="none" cap="none" strike="noStrike">
                <a:solidFill>
                  <a:srgbClr val="000000"/>
                </a:solidFill>
                <a:latin typeface="Helvetica Neue"/>
                <a:ea typeface="Helvetica Neue"/>
                <a:cs typeface="Helvetica Neue"/>
                <a:sym typeface="Helvetica Neue"/>
              </a:rPr>
              <a:t> are prefixed with </a:t>
            </a:r>
            <a:r>
              <a:rPr b="1" i="0" lang="tr-TR" sz="2800" u="none" cap="none" strike="noStrike">
                <a:solidFill>
                  <a:srgbClr val="000000"/>
                </a:solidFill>
                <a:latin typeface="Helvetica Neue"/>
                <a:ea typeface="Helvetica Neue"/>
                <a:cs typeface="Helvetica Neue"/>
                <a:sym typeface="Helvetica Neue"/>
              </a:rPr>
              <a:t>U</a:t>
            </a:r>
            <a:r>
              <a:rPr b="0" i="0" lang="tr-TR" sz="2800" u="none" cap="none" strike="noStrike">
                <a:solidFill>
                  <a:srgbClr val="000000"/>
                </a:solidFill>
                <a:latin typeface="Helvetica Neue"/>
                <a:ea typeface="Helvetica Neue"/>
                <a:cs typeface="Helvetica Neue"/>
                <a:sym typeface="Helvetica Neue"/>
              </a:rPr>
              <a:t> (e.g., UComponent).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Enums</a:t>
            </a:r>
            <a:r>
              <a:rPr b="0" i="0" lang="tr-TR" sz="2800" u="none" cap="none" strike="noStrike">
                <a:solidFill>
                  <a:srgbClr val="000000"/>
                </a:solidFill>
                <a:latin typeface="Helvetica Neue"/>
                <a:ea typeface="Helvetica Neue"/>
                <a:cs typeface="Helvetica Neue"/>
                <a:sym typeface="Helvetica Neue"/>
              </a:rPr>
              <a:t> are prefixed with </a:t>
            </a:r>
            <a:r>
              <a:rPr b="1" i="0" lang="tr-TR" sz="2800" u="none" cap="none" strike="noStrike">
                <a:solidFill>
                  <a:srgbClr val="000000"/>
                </a:solidFill>
                <a:latin typeface="Helvetica Neue"/>
                <a:ea typeface="Helvetica Neue"/>
                <a:cs typeface="Helvetica Neue"/>
                <a:sym typeface="Helvetica Neue"/>
              </a:rPr>
              <a:t>E</a:t>
            </a:r>
            <a:r>
              <a:rPr b="0" i="0" lang="tr-TR" sz="2800" u="none" cap="none" strike="noStrike">
                <a:solidFill>
                  <a:srgbClr val="000000"/>
                </a:solidFill>
                <a:latin typeface="Helvetica Neue"/>
                <a:ea typeface="Helvetica Neue"/>
                <a:cs typeface="Helvetica Neue"/>
                <a:sym typeface="Helvetica Neue"/>
              </a:rPr>
              <a:t> (e.g., EFortificationType).</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Interface</a:t>
            </a:r>
            <a:r>
              <a:rPr b="0" i="0" lang="tr-TR" sz="2800" u="none" cap="none" strike="noStrike">
                <a:solidFill>
                  <a:srgbClr val="000000"/>
                </a:solidFill>
                <a:latin typeface="Helvetica Neue"/>
                <a:ea typeface="Helvetica Neue"/>
                <a:cs typeface="Helvetica Neue"/>
                <a:sym typeface="Helvetica Neue"/>
              </a:rPr>
              <a:t> classes are usually prefixed with </a:t>
            </a:r>
            <a:r>
              <a:rPr b="1" i="0" lang="tr-TR" sz="2800" u="none" cap="none" strike="noStrike">
                <a:solidFill>
                  <a:srgbClr val="000000"/>
                </a:solidFill>
                <a:latin typeface="Helvetica Neue"/>
                <a:ea typeface="Helvetica Neue"/>
                <a:cs typeface="Helvetica Neue"/>
                <a:sym typeface="Helvetica Neue"/>
              </a:rPr>
              <a:t>I</a:t>
            </a:r>
            <a:r>
              <a:rPr b="0" i="0" lang="tr-TR" sz="2800" u="none" cap="none" strike="noStrike">
                <a:solidFill>
                  <a:srgbClr val="000000"/>
                </a:solidFill>
                <a:latin typeface="Helvetica Neue"/>
                <a:ea typeface="Helvetica Neue"/>
                <a:cs typeface="Helvetica Neue"/>
                <a:sym typeface="Helvetica Neue"/>
              </a:rPr>
              <a:t> (e.g., IAbilitySystemInterface).</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Template</a:t>
            </a:r>
            <a:r>
              <a:rPr b="0" i="0" lang="tr-TR" sz="2800" u="none" cap="none" strike="noStrike">
                <a:solidFill>
                  <a:srgbClr val="000000"/>
                </a:solidFill>
                <a:latin typeface="Helvetica Neue"/>
                <a:ea typeface="Helvetica Neue"/>
                <a:cs typeface="Helvetica Neue"/>
                <a:sym typeface="Helvetica Neue"/>
              </a:rPr>
              <a:t> classes are prefixed with </a:t>
            </a:r>
            <a:r>
              <a:rPr b="1" i="0" lang="tr-TR" sz="2800" u="none" cap="none" strike="noStrike">
                <a:solidFill>
                  <a:srgbClr val="000000"/>
                </a:solidFill>
                <a:latin typeface="Helvetica Neue"/>
                <a:ea typeface="Helvetica Neue"/>
                <a:cs typeface="Helvetica Neue"/>
                <a:sym typeface="Helvetica Neue"/>
              </a:rPr>
              <a:t>T</a:t>
            </a:r>
            <a:r>
              <a:rPr b="0" i="0" lang="tr-TR" sz="2800" u="none" cap="none" strike="noStrike">
                <a:solidFill>
                  <a:srgbClr val="000000"/>
                </a:solidFill>
                <a:latin typeface="Helvetica Neue"/>
                <a:ea typeface="Helvetica Neue"/>
                <a:cs typeface="Helvetica Neue"/>
                <a:sym typeface="Helvetica Neue"/>
              </a:rPr>
              <a:t> (e.g., TArray).</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Classes derived from </a:t>
            </a:r>
            <a:r>
              <a:rPr b="1" i="0" lang="tr-TR" sz="2800" u="none" cap="none" strike="noStrike">
                <a:solidFill>
                  <a:srgbClr val="000000"/>
                </a:solidFill>
                <a:latin typeface="Helvetica Neue"/>
                <a:ea typeface="Helvetica Neue"/>
                <a:cs typeface="Helvetica Neue"/>
                <a:sym typeface="Helvetica Neue"/>
              </a:rPr>
              <a:t>SWidget</a:t>
            </a:r>
            <a:r>
              <a:rPr b="0" i="0" lang="tr-TR" sz="2800" u="none" cap="none" strike="noStrike">
                <a:solidFill>
                  <a:srgbClr val="000000"/>
                </a:solidFill>
                <a:latin typeface="Helvetica Neue"/>
                <a:ea typeface="Helvetica Neue"/>
                <a:cs typeface="Helvetica Neue"/>
                <a:sym typeface="Helvetica Neue"/>
              </a:rPr>
              <a:t> (Slate UI) are prefixed with </a:t>
            </a:r>
            <a:r>
              <a:rPr b="1" i="0" lang="tr-TR" sz="2800" u="none" cap="none" strike="noStrike">
                <a:solidFill>
                  <a:srgbClr val="000000"/>
                </a:solidFill>
                <a:latin typeface="Helvetica Neue"/>
                <a:ea typeface="Helvetica Neue"/>
                <a:cs typeface="Helvetica Neue"/>
                <a:sym typeface="Helvetica Neue"/>
              </a:rPr>
              <a:t>S</a:t>
            </a:r>
            <a:r>
              <a:rPr b="0" i="0" lang="tr-TR" sz="2800" u="none" cap="none" strike="noStrike">
                <a:solidFill>
                  <a:srgbClr val="000000"/>
                </a:solidFill>
                <a:latin typeface="Helvetica Neue"/>
                <a:ea typeface="Helvetica Neue"/>
                <a:cs typeface="Helvetica Neue"/>
                <a:sym typeface="Helvetica Neue"/>
              </a:rPr>
              <a:t> (e.g., SButton).</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Everything else is prefixed with the letter </a:t>
            </a:r>
            <a:r>
              <a:rPr b="1" i="0" lang="tr-TR" sz="2800" u="none" cap="none" strike="noStrike">
                <a:solidFill>
                  <a:srgbClr val="000000"/>
                </a:solidFill>
                <a:latin typeface="Helvetica Neue"/>
                <a:ea typeface="Helvetica Neue"/>
                <a:cs typeface="Helvetica Neue"/>
                <a:sym typeface="Helvetica Neue"/>
              </a:rPr>
              <a:t>F</a:t>
            </a:r>
            <a:r>
              <a:rPr b="0" i="0" lang="tr-TR" sz="2800" u="none" cap="none" strike="noStrike">
                <a:solidFill>
                  <a:srgbClr val="000000"/>
                </a:solidFill>
                <a:latin typeface="Helvetica Neue"/>
                <a:ea typeface="Helvetica Neue"/>
                <a:cs typeface="Helvetica Neue"/>
                <a:sym typeface="Helvetica Neue"/>
              </a:rPr>
              <a:t> (e.g., FVector).</a:t>
            </a:r>
            <a:endParaRPr b="0" i="0" sz="2800" u="none" cap="none" strike="noStrike">
              <a:solidFill>
                <a:srgbClr val="000000"/>
              </a:solidFill>
              <a:latin typeface="Helvetica Neue"/>
              <a:ea typeface="Helvetica Neue"/>
              <a:cs typeface="Helvetica Neue"/>
              <a:sym typeface="Helvetica Neue"/>
            </a:endParaRPr>
          </a:p>
        </p:txBody>
      </p:sp>
      <p:sp>
        <p:nvSpPr>
          <p:cNvPr id="502" name="Google Shape;502;p36"/>
          <p:cNvSpPr txBox="1"/>
          <p:nvPr/>
        </p:nvSpPr>
        <p:spPr>
          <a:xfrm>
            <a:off x="13454823" y="3658323"/>
            <a:ext cx="4522072"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Reflection Macros</a:t>
            </a:r>
            <a:endParaRPr b="1" i="0" sz="4000" u="none" cap="none" strike="noStrike">
              <a:solidFill>
                <a:srgbClr val="7F7F7F"/>
              </a:solidFill>
              <a:latin typeface="Helvetica Neue"/>
              <a:ea typeface="Helvetica Neue"/>
              <a:cs typeface="Helvetica Neue"/>
              <a:sym typeface="Helvetica Neue"/>
            </a:endParaRPr>
          </a:p>
        </p:txBody>
      </p:sp>
      <p:sp>
        <p:nvSpPr>
          <p:cNvPr id="503" name="Google Shape;503;p36"/>
          <p:cNvSpPr/>
          <p:nvPr/>
        </p:nvSpPr>
        <p:spPr>
          <a:xfrm>
            <a:off x="13454821" y="5034548"/>
            <a:ext cx="8686800" cy="7498080"/>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UCLASS():</a:t>
            </a:r>
            <a:r>
              <a:rPr b="0" i="0" lang="tr-TR" sz="2800" u="none" cap="none" strike="noStrike">
                <a:solidFill>
                  <a:srgbClr val="000000"/>
                </a:solidFill>
                <a:latin typeface="Helvetica Neue"/>
                <a:ea typeface="Helvetica Neue"/>
                <a:cs typeface="Helvetica Neue"/>
                <a:sym typeface="Helvetica Neue"/>
              </a:rPr>
              <a:t> Used to tell Unreal to generate reflection data for a class. The class must derive from UObject.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USTRUCT():</a:t>
            </a:r>
            <a:r>
              <a:rPr b="0" i="0" lang="tr-TR" sz="2800" u="none" cap="none" strike="noStrike">
                <a:solidFill>
                  <a:srgbClr val="000000"/>
                </a:solidFill>
                <a:latin typeface="Helvetica Neue"/>
                <a:ea typeface="Helvetica Neue"/>
                <a:cs typeface="Helvetica Neue"/>
                <a:sym typeface="Helvetica Neue"/>
              </a:rPr>
              <a:t> Used to tell Unreal to generate reflection data for a struct.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GENERATED_BODY():</a:t>
            </a:r>
            <a:r>
              <a:rPr b="0" i="0" lang="tr-TR" sz="2800" u="none" cap="none" strike="noStrike">
                <a:solidFill>
                  <a:srgbClr val="000000"/>
                </a:solidFill>
                <a:latin typeface="Helvetica Neue"/>
                <a:ea typeface="Helvetica Neue"/>
                <a:cs typeface="Helvetica Neue"/>
                <a:sym typeface="Helvetica Neue"/>
              </a:rPr>
              <a:t> Replaced in UE4 with all the necessary boilerplate code that gets generated for the type.</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UPROPERTY():</a:t>
            </a:r>
            <a:r>
              <a:rPr b="0" i="0" lang="tr-TR" sz="2800" u="none" cap="none" strike="noStrike">
                <a:solidFill>
                  <a:srgbClr val="000000"/>
                </a:solidFill>
                <a:latin typeface="Helvetica Neue"/>
                <a:ea typeface="Helvetica Neue"/>
                <a:cs typeface="Helvetica Neue"/>
                <a:sym typeface="Helvetica Neue"/>
              </a:rPr>
              <a:t> Enables a member variable of a UCLASS or a USTRUCT to be used as a UPROPERTY.</a:t>
            </a:r>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UFUNCTION():</a:t>
            </a:r>
            <a:r>
              <a:rPr b="0" i="0" lang="tr-TR" sz="2800" u="none" cap="none" strike="noStrike">
                <a:solidFill>
                  <a:srgbClr val="000000"/>
                </a:solidFill>
                <a:latin typeface="Helvetica Neue"/>
                <a:ea typeface="Helvetica Neue"/>
                <a:cs typeface="Helvetica Neue"/>
                <a:sym typeface="Helvetica Neue"/>
              </a:rPr>
              <a:t> Enables a class method of a UCLASS or a USTRUCT to be used as a UFUNCTION. </a:t>
            </a:r>
            <a:endParaRPr/>
          </a:p>
          <a:p>
            <a:pPr indent="-457200" lvl="0" marL="457200" marR="0" rtl="0" algn="l">
              <a:lnSpc>
                <a:spcPct val="100000"/>
              </a:lnSpc>
              <a:spcBef>
                <a:spcPts val="800"/>
              </a:spcBef>
              <a:spcAft>
                <a:spcPts val="0"/>
              </a:spcAft>
              <a:buClr>
                <a:srgbClr val="000000"/>
              </a:buClr>
              <a:buSzPts val="2800"/>
              <a:buFont typeface="Arial"/>
              <a:buChar char="•"/>
            </a:pPr>
            <a:r>
              <a:rPr b="1" i="0" lang="tr-TR" sz="2800" u="none" cap="none" strike="noStrike">
                <a:solidFill>
                  <a:srgbClr val="000000"/>
                </a:solidFill>
                <a:latin typeface="Helvetica Neue"/>
                <a:ea typeface="Helvetica Neue"/>
                <a:cs typeface="Helvetica Neue"/>
                <a:sym typeface="Helvetica Neue"/>
              </a:rPr>
              <a:t>UENUM():</a:t>
            </a:r>
            <a:r>
              <a:rPr b="0" i="0" lang="tr-TR" sz="2800" u="none" cap="none" strike="noStrike">
                <a:solidFill>
                  <a:srgbClr val="000000"/>
                </a:solidFill>
                <a:latin typeface="Helvetica Neue"/>
                <a:ea typeface="Helvetica Neue"/>
                <a:cs typeface="Helvetica Neue"/>
                <a:sym typeface="Helvetica Neue"/>
              </a:rPr>
              <a:t> Used to tell Unreal to generate reflection data for an enum.</a:t>
            </a:r>
            <a:endParaRPr b="1" i="0" sz="2800" u="none" cap="none" strike="noStrike">
              <a:solidFill>
                <a:srgbClr val="000000"/>
              </a:solidFill>
              <a:latin typeface="Helvetica Neue"/>
              <a:ea typeface="Helvetica Neue"/>
              <a:cs typeface="Helvetica Neue"/>
              <a:sym typeface="Helvetica Neue"/>
            </a:endParaRPr>
          </a:p>
        </p:txBody>
      </p:sp>
      <p:sp>
        <p:nvSpPr>
          <p:cNvPr id="504" name="Google Shape;504;p36"/>
          <p:cNvSpPr txBox="1"/>
          <p:nvPr/>
        </p:nvSpPr>
        <p:spPr>
          <a:xfrm>
            <a:off x="1752108" y="3658323"/>
            <a:ext cx="5634556"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Class Naming Prefixes</a:t>
            </a:r>
            <a:endParaRPr b="1" i="0" sz="4000" u="none" cap="none" strike="noStrike">
              <a:solidFill>
                <a:srgbClr val="7F7F7F"/>
              </a:solidFill>
              <a:latin typeface="Helvetica Neue"/>
              <a:ea typeface="Helvetica Neue"/>
              <a:cs typeface="Helvetica Neue"/>
              <a:sym typeface="Helvetica Neue"/>
            </a:endParaRPr>
          </a:p>
        </p:txBody>
      </p:sp>
      <p:sp>
        <p:nvSpPr>
          <p:cNvPr id="505" name="Google Shape;505;p36"/>
          <p:cNvSpPr/>
          <p:nvPr/>
        </p:nvSpPr>
        <p:spPr>
          <a:xfrm>
            <a:off x="1752108" y="462502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506" name="Google Shape;506;p36"/>
          <p:cNvSpPr/>
          <p:nvPr/>
        </p:nvSpPr>
        <p:spPr>
          <a:xfrm>
            <a:off x="13454822" y="4639583"/>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07" name="Google Shape;507;p36"/>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type="title"/>
          </p:nvPr>
        </p:nvSpPr>
        <p:spPr>
          <a:xfrm>
            <a:off x="1679576" y="914399"/>
            <a:ext cx="9046123" cy="4365523"/>
          </a:xfrm>
          <a:prstGeom prst="rect">
            <a:avLst/>
          </a:prstGeom>
          <a:noFill/>
          <a:ln>
            <a:noFill/>
          </a:ln>
        </p:spPr>
        <p:txBody>
          <a:bodyPr anchorCtr="0" anchor="b" bIns="50800" lIns="50800" spcFirstLastPara="1" rIns="50800" wrap="square" tIns="50800">
            <a:normAutofit/>
          </a:bodyPr>
          <a:lstStyle/>
          <a:p>
            <a:pPr indent="0" lvl="0" marL="0" rtl="0" algn="l">
              <a:lnSpc>
                <a:spcPct val="100000"/>
              </a:lnSpc>
              <a:spcBef>
                <a:spcPts val="0"/>
              </a:spcBef>
              <a:spcAft>
                <a:spcPts val="0"/>
              </a:spcAft>
              <a:buClr>
                <a:srgbClr val="000000"/>
              </a:buClr>
              <a:buSzPts val="5000"/>
              <a:buFont typeface="Helvetica Neue Light"/>
              <a:buNone/>
            </a:pPr>
            <a:r>
              <a:rPr lang="tr-TR"/>
              <a:t>BLUEPRINT VARIABLES</a:t>
            </a:r>
            <a:br>
              <a:rPr lang="tr-TR"/>
            </a:br>
            <a:r>
              <a:rPr lang="tr-TR"/>
              <a:t>⇔ C++ MEMBER DATA</a:t>
            </a:r>
            <a:endParaRPr/>
          </a:p>
        </p:txBody>
      </p:sp>
      <p:pic>
        <p:nvPicPr>
          <p:cNvPr id="513" name="Google Shape;513;p37"/>
          <p:cNvPicPr preferRelativeResize="0"/>
          <p:nvPr>
            <p:ph idx="1" type="body"/>
          </p:nvPr>
        </p:nvPicPr>
        <p:blipFill rotWithShape="1">
          <a:blip r:embed="rId3">
            <a:alphaModFix/>
          </a:blip>
          <a:srcRect b="0" l="0" r="0" t="0"/>
          <a:stretch/>
        </p:blipFill>
        <p:spPr>
          <a:xfrm>
            <a:off x="13398717" y="914399"/>
            <a:ext cx="4779064" cy="2119746"/>
          </a:xfrm>
          <a:prstGeom prst="rect">
            <a:avLst/>
          </a:prstGeom>
          <a:noFill/>
          <a:ln>
            <a:noFill/>
          </a:ln>
        </p:spPr>
      </p:pic>
      <p:sp>
        <p:nvSpPr>
          <p:cNvPr id="514" name="Google Shape;514;p37"/>
          <p:cNvSpPr txBox="1"/>
          <p:nvPr>
            <p:ph idx="2" type="body"/>
          </p:nvPr>
        </p:nvSpPr>
        <p:spPr>
          <a:xfrm>
            <a:off x="1679575" y="5943600"/>
            <a:ext cx="9045575" cy="8002587"/>
          </a:xfrm>
          <a:prstGeom prst="rect">
            <a:avLst/>
          </a:prstGeom>
          <a:noFill/>
          <a:ln>
            <a:noFill/>
          </a:ln>
        </p:spPr>
        <p:txBody>
          <a:bodyPr anchorCtr="0" anchor="ctr" bIns="50800" lIns="50800" spcFirstLastPara="1" rIns="50800" wrap="square" tIns="50800">
            <a:normAutofit lnSpcReduction="10000"/>
          </a:bodyPr>
          <a:lstStyle/>
          <a:p>
            <a:pPr indent="-635000" lvl="0" marL="635000" rtl="0" algn="l">
              <a:lnSpc>
                <a:spcPct val="100000"/>
              </a:lnSpc>
              <a:spcBef>
                <a:spcPts val="0"/>
              </a:spcBef>
              <a:spcAft>
                <a:spcPts val="0"/>
              </a:spcAft>
              <a:buClr>
                <a:srgbClr val="000000"/>
              </a:buClr>
              <a:buSzPts val="2100"/>
              <a:buFont typeface="Helvetica Neue Light"/>
              <a:buChar char="•"/>
            </a:pPr>
            <a:r>
              <a:rPr lang="tr-TR"/>
              <a:t>In Blueprint, you can create variables associated with your Actor. Values for these are saved with the Actor. These can be set to be either visible in the Actor’s </a:t>
            </a:r>
            <a:r>
              <a:rPr b="1" lang="tr-TR"/>
              <a:t>Details</a:t>
            </a:r>
            <a:r>
              <a:rPr lang="tr-TR"/>
              <a:t> window, or internal and hidden.</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In C++, any member variable preceded by the </a:t>
            </a:r>
            <a:r>
              <a:rPr b="1" lang="tr-TR"/>
              <a:t>UPROPERTY()</a:t>
            </a:r>
            <a:r>
              <a:rPr lang="tr-TR"/>
              <a:t> macro will be saved with the Actor, but hidden. Variables without UPROPERTY() can hold temporary data, but will not be saved.</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A member variable preceded by “</a:t>
            </a:r>
            <a:r>
              <a:rPr b="1" lang="tr-TR"/>
              <a:t>UPROPERTY(EditAnywhere)</a:t>
            </a:r>
            <a:r>
              <a:rPr lang="tr-TR"/>
              <a:t>” will be visible and changeable in the Editor </a:t>
            </a:r>
            <a:r>
              <a:rPr b="1" lang="tr-TR"/>
              <a:t>Details</a:t>
            </a:r>
            <a:r>
              <a:rPr lang="tr-TR"/>
              <a:t> window. </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Default values for variables are set in the class constructor, though be aware that the constructor is not run when restoring from a save.</a:t>
            </a:r>
            <a:endParaRPr/>
          </a:p>
        </p:txBody>
      </p:sp>
      <p:pic>
        <p:nvPicPr>
          <p:cNvPr id="515" name="Google Shape;515;p37"/>
          <p:cNvPicPr preferRelativeResize="0"/>
          <p:nvPr/>
        </p:nvPicPr>
        <p:blipFill rotWithShape="1">
          <a:blip r:embed="rId4">
            <a:alphaModFix/>
          </a:blip>
          <a:srcRect b="0" l="0" r="0" t="0"/>
          <a:stretch/>
        </p:blipFill>
        <p:spPr>
          <a:xfrm>
            <a:off x="18328130" y="914399"/>
            <a:ext cx="5697383" cy="3948546"/>
          </a:xfrm>
          <a:prstGeom prst="rect">
            <a:avLst/>
          </a:prstGeom>
          <a:noFill/>
          <a:ln>
            <a:noFill/>
          </a:ln>
        </p:spPr>
      </p:pic>
      <p:pic>
        <p:nvPicPr>
          <p:cNvPr id="516" name="Google Shape;516;p37"/>
          <p:cNvPicPr preferRelativeResize="0"/>
          <p:nvPr/>
        </p:nvPicPr>
        <p:blipFill rotWithShape="1">
          <a:blip r:embed="rId5">
            <a:alphaModFix/>
          </a:blip>
          <a:srcRect b="0" l="0" r="0" t="0"/>
          <a:stretch/>
        </p:blipFill>
        <p:spPr>
          <a:xfrm>
            <a:off x="13153735" y="5279921"/>
            <a:ext cx="7858187" cy="2430133"/>
          </a:xfrm>
          <a:prstGeom prst="rect">
            <a:avLst/>
          </a:prstGeom>
          <a:noFill/>
          <a:ln>
            <a:noFill/>
          </a:ln>
        </p:spPr>
      </p:pic>
      <p:pic>
        <p:nvPicPr>
          <p:cNvPr id="517" name="Google Shape;517;p37"/>
          <p:cNvPicPr preferRelativeResize="0"/>
          <p:nvPr/>
        </p:nvPicPr>
        <p:blipFill rotWithShape="1">
          <a:blip r:embed="rId6">
            <a:alphaModFix/>
          </a:blip>
          <a:srcRect b="0" l="0" r="0" t="0"/>
          <a:stretch/>
        </p:blipFill>
        <p:spPr>
          <a:xfrm>
            <a:off x="14903736" y="8127030"/>
            <a:ext cx="7295574" cy="44546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8"/>
          <p:cNvSpPr txBox="1"/>
          <p:nvPr>
            <p:ph type="title"/>
          </p:nvPr>
        </p:nvSpPr>
        <p:spPr>
          <a:xfrm>
            <a:off x="1679576" y="914399"/>
            <a:ext cx="9046123" cy="4365523"/>
          </a:xfrm>
          <a:prstGeom prst="rect">
            <a:avLst/>
          </a:prstGeom>
          <a:noFill/>
          <a:ln>
            <a:noFill/>
          </a:ln>
        </p:spPr>
        <p:txBody>
          <a:bodyPr anchorCtr="0" anchor="b" bIns="50800" lIns="50800" spcFirstLastPara="1" rIns="50800" wrap="square" tIns="50800">
            <a:normAutofit/>
          </a:bodyPr>
          <a:lstStyle/>
          <a:p>
            <a:pPr indent="0" lvl="0" marL="0" rtl="0" algn="l">
              <a:lnSpc>
                <a:spcPct val="100000"/>
              </a:lnSpc>
              <a:spcBef>
                <a:spcPts val="0"/>
              </a:spcBef>
              <a:spcAft>
                <a:spcPts val="0"/>
              </a:spcAft>
              <a:buClr>
                <a:srgbClr val="000000"/>
              </a:buClr>
              <a:buSzPts val="5000"/>
              <a:buFont typeface="Helvetica Neue Light"/>
              <a:buNone/>
            </a:pPr>
            <a:r>
              <a:rPr lang="tr-TR"/>
              <a:t>UPROPERTY MAGIC</a:t>
            </a:r>
            <a:endParaRPr/>
          </a:p>
        </p:txBody>
      </p:sp>
      <p:sp>
        <p:nvSpPr>
          <p:cNvPr id="523" name="Google Shape;523;p38"/>
          <p:cNvSpPr txBox="1"/>
          <p:nvPr>
            <p:ph idx="2" type="body"/>
          </p:nvPr>
        </p:nvSpPr>
        <p:spPr>
          <a:xfrm>
            <a:off x="1679575" y="5943600"/>
            <a:ext cx="9045575" cy="8002587"/>
          </a:xfrm>
          <a:prstGeom prst="rect">
            <a:avLst/>
          </a:prstGeom>
          <a:noFill/>
          <a:ln>
            <a:noFill/>
          </a:ln>
        </p:spPr>
        <p:txBody>
          <a:bodyPr anchorCtr="0" anchor="ctr" bIns="50800" lIns="50800" spcFirstLastPara="1" rIns="50800" wrap="square" tIns="50800">
            <a:normAutofit/>
          </a:bodyPr>
          <a:lstStyle/>
          <a:p>
            <a:pPr indent="-635000" lvl="0" marL="635000" rtl="0" algn="l">
              <a:lnSpc>
                <a:spcPct val="100000"/>
              </a:lnSpc>
              <a:spcBef>
                <a:spcPts val="0"/>
              </a:spcBef>
              <a:spcAft>
                <a:spcPts val="0"/>
              </a:spcAft>
              <a:buClr>
                <a:srgbClr val="000000"/>
              </a:buClr>
              <a:buSzPts val="2100"/>
              <a:buFont typeface="Helvetica Neue Light"/>
              <a:buChar char="•"/>
            </a:pPr>
            <a:r>
              <a:rPr lang="tr-TR"/>
              <a:t>The UPROPERTY macros are parsed by the Unreal build process to generate user interface and serialization (saving and loading) code.</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Comments before the UPROPERTY will show up as a pop-up tooltip.</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Arguments to UPROPERTY can control many aspects of how it will appear, including changing the displayed name, setting min and max slider bounds, or setting a hard min and max value for the UI (code can still create out-of-range values).</a:t>
            </a:r>
            <a:endParaRPr/>
          </a:p>
          <a:p>
            <a:pPr indent="-635000" lvl="0" marL="635000" rtl="0" algn="l">
              <a:lnSpc>
                <a:spcPct val="100000"/>
              </a:lnSpc>
              <a:spcBef>
                <a:spcPts val="5200"/>
              </a:spcBef>
              <a:spcAft>
                <a:spcPts val="0"/>
              </a:spcAft>
              <a:buClr>
                <a:srgbClr val="000000"/>
              </a:buClr>
              <a:buSzPts val="2100"/>
              <a:buFont typeface="Helvetica Neue Light"/>
              <a:buChar char="•"/>
            </a:pPr>
            <a:r>
              <a:rPr lang="tr-TR"/>
              <a:t>See online documentation for all of the options.</a:t>
            </a:r>
            <a:endParaRPr/>
          </a:p>
        </p:txBody>
      </p:sp>
      <p:pic>
        <p:nvPicPr>
          <p:cNvPr id="524" name="Google Shape;524;p38"/>
          <p:cNvPicPr preferRelativeResize="0"/>
          <p:nvPr>
            <p:ph idx="1" type="body"/>
          </p:nvPr>
        </p:nvPicPr>
        <p:blipFill rotWithShape="1">
          <a:blip r:embed="rId3">
            <a:alphaModFix/>
          </a:blip>
          <a:srcRect b="0" l="0" r="0" t="0"/>
          <a:stretch/>
        </p:blipFill>
        <p:spPr>
          <a:xfrm>
            <a:off x="12771797" y="2335160"/>
            <a:ext cx="10753221" cy="1011275"/>
          </a:xfrm>
          <a:prstGeom prst="rect">
            <a:avLst/>
          </a:prstGeom>
          <a:noFill/>
          <a:ln>
            <a:noFill/>
          </a:ln>
        </p:spPr>
      </p:pic>
      <p:pic>
        <p:nvPicPr>
          <p:cNvPr id="525" name="Google Shape;525;p38"/>
          <p:cNvPicPr preferRelativeResize="0"/>
          <p:nvPr/>
        </p:nvPicPr>
        <p:blipFill rotWithShape="1">
          <a:blip r:embed="rId4">
            <a:alphaModFix/>
          </a:blip>
          <a:srcRect b="0" l="0" r="0" t="0"/>
          <a:stretch/>
        </p:blipFill>
        <p:spPr>
          <a:xfrm>
            <a:off x="15022368" y="5692631"/>
            <a:ext cx="5217151" cy="13108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9"/>
          <p:cNvSpPr txBox="1"/>
          <p:nvPr/>
        </p:nvSpPr>
        <p:spPr>
          <a:xfrm>
            <a:off x="1752108" y="1187692"/>
            <a:ext cx="8582478"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CAMERA AND SPRINGARM</a:t>
            </a:r>
            <a:endParaRPr b="1" i="0" sz="5000" u="none" cap="none" strike="noStrike">
              <a:solidFill>
                <a:srgbClr val="000000"/>
              </a:solidFill>
              <a:latin typeface="Helvetica Neue"/>
              <a:ea typeface="Helvetica Neue"/>
              <a:cs typeface="Helvetica Neue"/>
              <a:sym typeface="Helvetica Neue"/>
            </a:endParaRPr>
          </a:p>
        </p:txBody>
      </p:sp>
      <p:sp>
        <p:nvSpPr>
          <p:cNvPr id="531" name="Google Shape;531;p39"/>
          <p:cNvSpPr/>
          <p:nvPr/>
        </p:nvSpPr>
        <p:spPr>
          <a:xfrm>
            <a:off x="1752108" y="4062998"/>
            <a:ext cx="8686800" cy="9089668"/>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New C++ Class and pick show all classes and derive from COABaseCharacter. Name it to </a:t>
            </a:r>
            <a:r>
              <a:rPr b="1" i="0" lang="tr-TR" sz="2800" u="none" cap="none" strike="noStrike">
                <a:solidFill>
                  <a:srgbClr val="000000"/>
                </a:solidFill>
                <a:latin typeface="Helvetica Neue"/>
                <a:ea typeface="Helvetica Neue"/>
                <a:cs typeface="Helvetica Neue"/>
                <a:sym typeface="Helvetica Neue"/>
              </a:rPr>
              <a:t>COAAvatar.</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Reparent BP_Avatar by going Class Settings and picking Parent Class as </a:t>
            </a:r>
            <a:r>
              <a:rPr b="1" i="0" lang="tr-TR" sz="2800" u="none" cap="none" strike="noStrike">
                <a:solidFill>
                  <a:srgbClr val="000000"/>
                </a:solidFill>
                <a:latin typeface="Helvetica Neue"/>
                <a:ea typeface="Helvetica Neue"/>
                <a:cs typeface="Helvetica Neue"/>
                <a:sym typeface="Helvetica Neue"/>
              </a:rPr>
              <a:t>COAAvatar.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a </a:t>
            </a:r>
            <a:r>
              <a:rPr b="1" i="0" lang="tr-TR" sz="2800" u="none" cap="none" strike="noStrike">
                <a:solidFill>
                  <a:srgbClr val="000000"/>
                </a:solidFill>
                <a:latin typeface="Helvetica Neue"/>
                <a:ea typeface="Helvetica Neue"/>
                <a:cs typeface="Helvetica Neue"/>
                <a:sym typeface="Helvetica Neue"/>
              </a:rPr>
              <a:t>USpringArmComponent</a:t>
            </a:r>
            <a:r>
              <a:rPr b="0" i="0" lang="tr-TR" sz="2800" u="none" cap="none" strike="noStrike">
                <a:solidFill>
                  <a:srgbClr val="000000"/>
                </a:solidFill>
                <a:latin typeface="Helvetica Neue"/>
                <a:ea typeface="Helvetica Neue"/>
                <a:cs typeface="Helvetica Neue"/>
                <a:sym typeface="Helvetica Neue"/>
              </a:rPr>
              <a:t> and </a:t>
            </a:r>
            <a:r>
              <a:rPr b="1" i="0" lang="tr-TR" sz="2800" u="none" cap="none" strike="noStrike">
                <a:solidFill>
                  <a:srgbClr val="000000"/>
                </a:solidFill>
                <a:latin typeface="Helvetica Neue"/>
                <a:ea typeface="Helvetica Neue"/>
                <a:cs typeface="Helvetica Neue"/>
                <a:sym typeface="Helvetica Neue"/>
              </a:rPr>
              <a:t>UCameraComponent</a:t>
            </a:r>
            <a:r>
              <a:rPr b="0" i="0" lang="tr-TR" sz="2800" u="none" cap="none" strike="noStrike">
                <a:solidFill>
                  <a:srgbClr val="000000"/>
                </a:solidFill>
                <a:latin typeface="Helvetica Neue"/>
                <a:ea typeface="Helvetica Neue"/>
                <a:cs typeface="Helvetica Neue"/>
                <a:sym typeface="Helvetica Neue"/>
              </a:rPr>
              <a:t> to COAAvatar.cpp.</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Close editor and compile the code and restart if changes weren’t reflected to </a:t>
            </a:r>
            <a:r>
              <a:rPr b="1" i="0" lang="tr-TR" sz="2800" u="none" cap="none" strike="noStrike">
                <a:solidFill>
                  <a:srgbClr val="000000"/>
                </a:solidFill>
                <a:latin typeface="Helvetica Neue"/>
                <a:ea typeface="Helvetica Neue"/>
                <a:cs typeface="Helvetica Neue"/>
                <a:sym typeface="Helvetica Neue"/>
              </a:rPr>
              <a:t>BP_Avatar</a:t>
            </a:r>
            <a:r>
              <a:rPr b="0" i="0" lang="tr-TR" sz="2800" u="none" cap="none" strike="noStrike">
                <a:solidFill>
                  <a:srgbClr val="000000"/>
                </a:solidFill>
                <a:latin typeface="Helvetica Neue"/>
                <a:ea typeface="Helvetica Neue"/>
                <a:cs typeface="Helvetica Neue"/>
                <a:sym typeface="Helvetica Neue"/>
              </a:rPr>
              <a:t>.</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532" name="Google Shape;532;p39"/>
          <p:cNvSpPr txBox="1"/>
          <p:nvPr/>
        </p:nvSpPr>
        <p:spPr>
          <a:xfrm>
            <a:off x="13454823" y="3658323"/>
            <a:ext cx="10265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7F7F7F"/>
              </a:solidFill>
              <a:latin typeface="Helvetica Neue"/>
              <a:ea typeface="Helvetica Neue"/>
              <a:cs typeface="Helvetica Neue"/>
              <a:sym typeface="Helvetica Neue"/>
            </a:endParaRPr>
          </a:p>
        </p:txBody>
      </p:sp>
      <p:sp>
        <p:nvSpPr>
          <p:cNvPr id="533" name="Google Shape;533;p39"/>
          <p:cNvSpPr txBox="1"/>
          <p:nvPr/>
        </p:nvSpPr>
        <p:spPr>
          <a:xfrm>
            <a:off x="1752110" y="2686773"/>
            <a:ext cx="6145913"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Implementation Steps #2</a:t>
            </a:r>
            <a:endParaRPr b="1" i="0" sz="4000" u="none" cap="none" strike="noStrike">
              <a:solidFill>
                <a:srgbClr val="7F7F7F"/>
              </a:solidFill>
              <a:latin typeface="Helvetica Neue"/>
              <a:ea typeface="Helvetica Neue"/>
              <a:cs typeface="Helvetica Neue"/>
              <a:sym typeface="Helvetica Neue"/>
            </a:endParaRPr>
          </a:p>
        </p:txBody>
      </p:sp>
      <p:sp>
        <p:nvSpPr>
          <p:cNvPr id="534" name="Google Shape;534;p39"/>
          <p:cNvSpPr/>
          <p:nvPr/>
        </p:nvSpPr>
        <p:spPr>
          <a:xfrm>
            <a:off x="1752110" y="365347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35" name="Google Shape;535;p39"/>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536" name="Google Shape;536;p39"/>
          <p:cNvPicPr preferRelativeResize="0"/>
          <p:nvPr/>
        </p:nvPicPr>
        <p:blipFill rotWithShape="1">
          <a:blip r:embed="rId4">
            <a:alphaModFix/>
          </a:blip>
          <a:srcRect b="58427" l="21146" r="40890" t="7891"/>
          <a:stretch/>
        </p:blipFill>
        <p:spPr>
          <a:xfrm>
            <a:off x="12750917" y="8125648"/>
            <a:ext cx="11633083" cy="5590352"/>
          </a:xfrm>
          <a:prstGeom prst="rect">
            <a:avLst/>
          </a:prstGeom>
          <a:noFill/>
          <a:ln>
            <a:noFill/>
          </a:ln>
        </p:spPr>
      </p:pic>
      <p:pic>
        <p:nvPicPr>
          <p:cNvPr id="537" name="Google Shape;537;p39"/>
          <p:cNvPicPr preferRelativeResize="0"/>
          <p:nvPr/>
        </p:nvPicPr>
        <p:blipFill rotWithShape="1">
          <a:blip r:embed="rId5">
            <a:alphaModFix/>
          </a:blip>
          <a:srcRect b="37203" l="21354" r="44584" t="7891"/>
          <a:stretch/>
        </p:blipFill>
        <p:spPr>
          <a:xfrm>
            <a:off x="15182850" y="0"/>
            <a:ext cx="9201150" cy="80335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p:nvPr/>
        </p:nvSpPr>
        <p:spPr>
          <a:xfrm>
            <a:off x="12129796" y="0"/>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9" name="Google Shape;189;p4"/>
          <p:cNvSpPr txBox="1"/>
          <p:nvPr/>
        </p:nvSpPr>
        <p:spPr>
          <a:xfrm>
            <a:off x="1752108" y="43880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 AND BLUEPRINTS</a:t>
            </a:r>
            <a:endParaRPr b="1" i="0" sz="5000" u="none" cap="none" strike="noStrike">
              <a:solidFill>
                <a:srgbClr val="000000"/>
              </a:solidFill>
              <a:latin typeface="Helvetica Neue"/>
              <a:ea typeface="Helvetica Neue"/>
              <a:cs typeface="Helvetica Neue"/>
              <a:sym typeface="Helvetica Neue"/>
            </a:endParaRPr>
          </a:p>
        </p:txBody>
      </p:sp>
      <p:sp>
        <p:nvSpPr>
          <p:cNvPr id="190" name="Google Shape;190;p4"/>
          <p:cNvSpPr/>
          <p:nvPr/>
        </p:nvSpPr>
        <p:spPr>
          <a:xfrm>
            <a:off x="1752108" y="5874761"/>
            <a:ext cx="8509001" cy="613501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Unreal Engine provides two methods for creating new gameplay elements, C++ and Blueprints.</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Using C++, programmers add the base gameplay systems that designers can then build upon using Blueprint. This allows designers or artists to use the tools familiar to them to modify gameplay or to implement art without being reliant on a programmer.</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Both methods are very flexible and can cover most use cases for developing systems; however, there are a few cases where one method presents advantages over the other.</a:t>
            </a:r>
            <a:br>
              <a:rPr b="0" i="0" lang="tr-TR" sz="2800" u="none" cap="none" strike="noStrike">
                <a:solidFill>
                  <a:srgbClr val="000000"/>
                </a:solidFill>
                <a:latin typeface="Helvetica Neue"/>
                <a:ea typeface="Helvetica Neue"/>
                <a:cs typeface="Helvetica Neue"/>
                <a:sym typeface="Helvetica Neue"/>
              </a:rPr>
            </a:br>
            <a:endParaRPr b="0" i="0" sz="2800" u="none" cap="none" strike="noStrike">
              <a:solidFill>
                <a:srgbClr val="000000"/>
              </a:solidFill>
              <a:latin typeface="Helvetica Neue"/>
              <a:ea typeface="Helvetica Neue"/>
              <a:cs typeface="Helvetica Neue"/>
              <a:sym typeface="Helvetica Neue"/>
            </a:endParaRPr>
          </a:p>
        </p:txBody>
      </p:sp>
      <p:sp>
        <p:nvSpPr>
          <p:cNvPr id="191" name="Google Shape;191;p4"/>
          <p:cNvSpPr/>
          <p:nvPr/>
        </p:nvSpPr>
        <p:spPr>
          <a:xfrm>
            <a:off x="1752108" y="5523132"/>
            <a:ext cx="86868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192" name="Google Shape;192;p4"/>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grpSp>
        <p:nvGrpSpPr>
          <p:cNvPr id="193" name="Google Shape;193;p4"/>
          <p:cNvGrpSpPr/>
          <p:nvPr/>
        </p:nvGrpSpPr>
        <p:grpSpPr>
          <a:xfrm>
            <a:off x="13405974" y="4388092"/>
            <a:ext cx="8526187" cy="7809351"/>
            <a:chOff x="13993803" y="4546060"/>
            <a:chExt cx="8526187" cy="7809351"/>
          </a:xfrm>
        </p:grpSpPr>
        <p:sp>
          <p:nvSpPr>
            <p:cNvPr id="194" name="Google Shape;194;p4"/>
            <p:cNvSpPr/>
            <p:nvPr/>
          </p:nvSpPr>
          <p:spPr>
            <a:xfrm>
              <a:off x="13993803" y="10426847"/>
              <a:ext cx="8526187" cy="1928564"/>
            </a:xfrm>
            <a:custGeom>
              <a:rect b="b" l="l" r="r" t="t"/>
              <a:pathLst>
                <a:path extrusionOk="0" h="1928564" w="8526187">
                  <a:moveTo>
                    <a:pt x="0" y="0"/>
                  </a:moveTo>
                  <a:lnTo>
                    <a:pt x="8526187" y="0"/>
                  </a:lnTo>
                  <a:lnTo>
                    <a:pt x="8526187" y="1928564"/>
                  </a:lnTo>
                  <a:lnTo>
                    <a:pt x="0" y="1928564"/>
                  </a:lnTo>
                  <a:lnTo>
                    <a:pt x="0" y="0"/>
                  </a:lnTo>
                  <a:close/>
                </a:path>
              </a:pathLst>
            </a:custGeom>
            <a:solidFill>
              <a:schemeClr val="dk2"/>
            </a:solidFill>
            <a:ln>
              <a:noFill/>
            </a:ln>
          </p:spPr>
          <p:txBody>
            <a:bodyPr anchorCtr="0" anchor="ctr" bIns="1157375" lIns="270250" spcFirstLastPara="1" rIns="270250" wrap="square" tIns="270250">
              <a:noAutofit/>
            </a:bodyPr>
            <a:lstStyle/>
            <a:p>
              <a:pPr indent="0" lvl="0" marL="0" marR="0" rtl="0" algn="ctr">
                <a:lnSpc>
                  <a:spcPct val="90000"/>
                </a:lnSpc>
                <a:spcBef>
                  <a:spcPts val="0"/>
                </a:spcBef>
                <a:spcAft>
                  <a:spcPts val="0"/>
                </a:spcAft>
                <a:buClr>
                  <a:schemeClr val="lt1"/>
                </a:buClr>
                <a:buSzPts val="3800"/>
                <a:buFont typeface="Helvetica Neue Light"/>
                <a:buNone/>
              </a:pPr>
              <a:r>
                <a:rPr b="0" i="0" lang="tr-TR" sz="3800" u="none" cap="none" strike="noStrike">
                  <a:solidFill>
                    <a:schemeClr val="lt1"/>
                  </a:solidFill>
                  <a:latin typeface="Helvetica Neue Light"/>
                  <a:ea typeface="Helvetica Neue Light"/>
                  <a:cs typeface="Helvetica Neue Light"/>
                  <a:sym typeface="Helvetica Neue Light"/>
                </a:rPr>
                <a:t>Codebase</a:t>
              </a:r>
              <a:endParaRPr/>
            </a:p>
          </p:txBody>
        </p:sp>
        <p:sp>
          <p:nvSpPr>
            <p:cNvPr id="195" name="Google Shape;195;p4"/>
            <p:cNvSpPr/>
            <p:nvPr/>
          </p:nvSpPr>
          <p:spPr>
            <a:xfrm>
              <a:off x="13993803" y="11429701"/>
              <a:ext cx="4263093" cy="887139"/>
            </a:xfrm>
            <a:custGeom>
              <a:rect b="b" l="l" r="r" t="t"/>
              <a:pathLst>
                <a:path extrusionOk="0" h="887139" w="4263093">
                  <a:moveTo>
                    <a:pt x="0" y="0"/>
                  </a:moveTo>
                  <a:lnTo>
                    <a:pt x="4263093" y="0"/>
                  </a:lnTo>
                  <a:lnTo>
                    <a:pt x="4263093" y="887139"/>
                  </a:lnTo>
                  <a:lnTo>
                    <a:pt x="0" y="887139"/>
                  </a:lnTo>
                  <a:lnTo>
                    <a:pt x="0" y="0"/>
                  </a:lnTo>
                  <a:close/>
                </a:path>
              </a:pathLst>
            </a:custGeom>
            <a:solidFill>
              <a:srgbClr val="FFD966">
                <a:alpha val="89803"/>
              </a:srgbClr>
            </a:solidFill>
            <a:ln>
              <a:noFill/>
            </a:ln>
          </p:spPr>
          <p:txBody>
            <a:bodyPr anchorCtr="0" anchor="ctr" bIns="55875" lIns="312925" spcFirstLastPara="1" rIns="312925" wrap="square" tIns="55875">
              <a:noAutofit/>
            </a:bodyPr>
            <a:lstStyle/>
            <a:p>
              <a:pPr indent="0" lvl="0" marL="0" marR="0" rtl="0" algn="ctr">
                <a:lnSpc>
                  <a:spcPct val="90000"/>
                </a:lnSpc>
                <a:spcBef>
                  <a:spcPts val="0"/>
                </a:spcBef>
                <a:spcAft>
                  <a:spcPts val="0"/>
                </a:spcAft>
                <a:buClr>
                  <a:srgbClr val="53585F"/>
                </a:buClr>
                <a:buSzPts val="3200"/>
                <a:buFont typeface="Helvetica Neue Light"/>
                <a:buNone/>
              </a:pPr>
              <a:r>
                <a:rPr b="0" i="0" lang="tr-TR" sz="3200" u="none" cap="none" strike="noStrike">
                  <a:solidFill>
                    <a:srgbClr val="53585F"/>
                  </a:solidFill>
                  <a:latin typeface="Helvetica Neue Light"/>
                  <a:ea typeface="Helvetica Neue Light"/>
                  <a:cs typeface="Helvetica Neue Light"/>
                  <a:sym typeface="Helvetica Neue Light"/>
                </a:rPr>
                <a:t>Editor</a:t>
              </a:r>
              <a:endParaRPr/>
            </a:p>
          </p:txBody>
        </p:sp>
        <p:sp>
          <p:nvSpPr>
            <p:cNvPr id="196" name="Google Shape;196;p4"/>
            <p:cNvSpPr/>
            <p:nvPr/>
          </p:nvSpPr>
          <p:spPr>
            <a:xfrm>
              <a:off x="18256896" y="11429701"/>
              <a:ext cx="4263093" cy="887139"/>
            </a:xfrm>
            <a:custGeom>
              <a:rect b="b" l="l" r="r" t="t"/>
              <a:pathLst>
                <a:path extrusionOk="0" h="887139" w="4263093">
                  <a:moveTo>
                    <a:pt x="0" y="0"/>
                  </a:moveTo>
                  <a:lnTo>
                    <a:pt x="4263093" y="0"/>
                  </a:lnTo>
                  <a:lnTo>
                    <a:pt x="4263093" y="887139"/>
                  </a:lnTo>
                  <a:lnTo>
                    <a:pt x="0" y="887139"/>
                  </a:lnTo>
                  <a:lnTo>
                    <a:pt x="0" y="0"/>
                  </a:lnTo>
                  <a:close/>
                </a:path>
              </a:pathLst>
            </a:custGeom>
            <a:solidFill>
              <a:srgbClr val="FFD966">
                <a:alpha val="89803"/>
              </a:srgbClr>
            </a:solidFill>
            <a:ln>
              <a:noFill/>
            </a:ln>
          </p:spPr>
          <p:txBody>
            <a:bodyPr anchorCtr="0" anchor="ctr" bIns="55875" lIns="312925" spcFirstLastPara="1" rIns="312925" wrap="square" tIns="55875">
              <a:noAutofit/>
            </a:bodyPr>
            <a:lstStyle/>
            <a:p>
              <a:pPr indent="0" lvl="0" marL="0" marR="0" rtl="0" algn="ctr">
                <a:lnSpc>
                  <a:spcPct val="90000"/>
                </a:lnSpc>
                <a:spcBef>
                  <a:spcPts val="0"/>
                </a:spcBef>
                <a:spcAft>
                  <a:spcPts val="0"/>
                </a:spcAft>
                <a:buClr>
                  <a:srgbClr val="53585F"/>
                </a:buClr>
                <a:buSzPts val="3600"/>
                <a:buFont typeface="Helvetica Neue Light"/>
                <a:buNone/>
              </a:pPr>
              <a:r>
                <a:rPr b="0" i="0" lang="tr-TR" sz="3600" u="none" cap="none" strike="noStrike">
                  <a:solidFill>
                    <a:srgbClr val="53585F"/>
                  </a:solidFill>
                  <a:latin typeface="Helvetica Neue Light"/>
                  <a:ea typeface="Helvetica Neue Light"/>
                  <a:cs typeface="Helvetica Neue Light"/>
                  <a:sym typeface="Helvetica Neue Light"/>
                </a:rPr>
                <a:t>Gameplay</a:t>
              </a:r>
              <a:endParaRPr/>
            </a:p>
          </p:txBody>
        </p:sp>
        <p:sp>
          <p:nvSpPr>
            <p:cNvPr id="197" name="Google Shape;197;p4"/>
            <p:cNvSpPr/>
            <p:nvPr/>
          </p:nvSpPr>
          <p:spPr>
            <a:xfrm>
              <a:off x="16141037" y="7483116"/>
              <a:ext cx="6378952" cy="2972511"/>
            </a:xfrm>
            <a:custGeom>
              <a:rect b="b" l="l" r="r" t="t"/>
              <a:pathLst>
                <a:path extrusionOk="0" h="2972510" w="6378952">
                  <a:moveTo>
                    <a:pt x="6378952" y="1931448"/>
                  </a:moveTo>
                  <a:lnTo>
                    <a:pt x="3561040" y="1931448"/>
                  </a:lnTo>
                  <a:lnTo>
                    <a:pt x="3561040" y="2229382"/>
                  </a:lnTo>
                  <a:lnTo>
                    <a:pt x="3932603" y="2229382"/>
                  </a:lnTo>
                  <a:lnTo>
                    <a:pt x="3189476" y="2972509"/>
                  </a:lnTo>
                  <a:lnTo>
                    <a:pt x="2446348" y="2229382"/>
                  </a:lnTo>
                  <a:lnTo>
                    <a:pt x="2817912" y="2229382"/>
                  </a:lnTo>
                  <a:lnTo>
                    <a:pt x="2817912" y="1931448"/>
                  </a:lnTo>
                  <a:lnTo>
                    <a:pt x="0" y="1931448"/>
                  </a:lnTo>
                  <a:lnTo>
                    <a:pt x="0" y="1"/>
                  </a:lnTo>
                  <a:lnTo>
                    <a:pt x="6378952" y="1"/>
                  </a:lnTo>
                  <a:lnTo>
                    <a:pt x="6378952" y="1931448"/>
                  </a:lnTo>
                  <a:close/>
                </a:path>
              </a:pathLst>
            </a:custGeom>
            <a:solidFill>
              <a:schemeClr val="dk2"/>
            </a:solidFill>
            <a:ln>
              <a:noFill/>
            </a:ln>
          </p:spPr>
          <p:txBody>
            <a:bodyPr anchorCtr="0" anchor="ctr" bIns="1311300" lIns="270250" spcFirstLastPara="1" rIns="270250" wrap="square" tIns="270250">
              <a:noAutofit/>
            </a:bodyPr>
            <a:lstStyle/>
            <a:p>
              <a:pPr indent="0" lvl="0" marL="0" marR="0" rtl="0" algn="ctr">
                <a:lnSpc>
                  <a:spcPct val="90000"/>
                </a:lnSpc>
                <a:spcBef>
                  <a:spcPts val="0"/>
                </a:spcBef>
                <a:spcAft>
                  <a:spcPts val="0"/>
                </a:spcAft>
                <a:buClr>
                  <a:schemeClr val="lt1"/>
                </a:buClr>
                <a:buSzPts val="3800"/>
                <a:buFont typeface="Helvetica Neue Light"/>
                <a:buNone/>
              </a:pPr>
              <a:r>
                <a:rPr b="0" i="0" lang="tr-TR" sz="3800" u="none" cap="none" strike="noStrike">
                  <a:solidFill>
                    <a:schemeClr val="lt1"/>
                  </a:solidFill>
                  <a:latin typeface="Helvetica Neue Light"/>
                  <a:ea typeface="Helvetica Neue Light"/>
                  <a:cs typeface="Helvetica Neue Light"/>
                  <a:sym typeface="Helvetica Neue Light"/>
                </a:rPr>
                <a:t>Blueprint</a:t>
              </a:r>
              <a:endParaRPr/>
            </a:p>
          </p:txBody>
        </p:sp>
        <p:sp>
          <p:nvSpPr>
            <p:cNvPr id="198" name="Google Shape;198;p4"/>
            <p:cNvSpPr/>
            <p:nvPr/>
          </p:nvSpPr>
          <p:spPr>
            <a:xfrm>
              <a:off x="13993803" y="4546060"/>
              <a:ext cx="8526187" cy="2966134"/>
            </a:xfrm>
            <a:custGeom>
              <a:rect b="b" l="l" r="r" t="t"/>
              <a:pathLst>
                <a:path extrusionOk="0" h="2966132" w="8526187">
                  <a:moveTo>
                    <a:pt x="8526187" y="1927304"/>
                  </a:moveTo>
                  <a:lnTo>
                    <a:pt x="4633860" y="1927304"/>
                  </a:lnTo>
                  <a:lnTo>
                    <a:pt x="4633860" y="2224599"/>
                  </a:lnTo>
                  <a:lnTo>
                    <a:pt x="5004626" y="2224599"/>
                  </a:lnTo>
                  <a:lnTo>
                    <a:pt x="4263093" y="2966131"/>
                  </a:lnTo>
                  <a:lnTo>
                    <a:pt x="3521560" y="2224599"/>
                  </a:lnTo>
                  <a:lnTo>
                    <a:pt x="3892327" y="2224599"/>
                  </a:lnTo>
                  <a:lnTo>
                    <a:pt x="3892327" y="1927304"/>
                  </a:lnTo>
                  <a:lnTo>
                    <a:pt x="0" y="1927304"/>
                  </a:lnTo>
                  <a:lnTo>
                    <a:pt x="0" y="1"/>
                  </a:lnTo>
                  <a:lnTo>
                    <a:pt x="8526187" y="1"/>
                  </a:lnTo>
                  <a:lnTo>
                    <a:pt x="8526187" y="1927304"/>
                  </a:lnTo>
                  <a:close/>
                </a:path>
              </a:pathLst>
            </a:custGeom>
            <a:solidFill>
              <a:schemeClr val="dk2"/>
            </a:solidFill>
            <a:ln>
              <a:noFill/>
            </a:ln>
          </p:spPr>
          <p:txBody>
            <a:bodyPr anchorCtr="0" anchor="ctr" bIns="1309075" lIns="270250" spcFirstLastPara="1" rIns="270250" wrap="square" tIns="270250">
              <a:noAutofit/>
            </a:bodyPr>
            <a:lstStyle/>
            <a:p>
              <a:pPr indent="0" lvl="0" marL="0" marR="0" rtl="0" algn="ctr">
                <a:lnSpc>
                  <a:spcPct val="90000"/>
                </a:lnSpc>
                <a:spcBef>
                  <a:spcPts val="0"/>
                </a:spcBef>
                <a:spcAft>
                  <a:spcPts val="0"/>
                </a:spcAft>
                <a:buClr>
                  <a:schemeClr val="lt1"/>
                </a:buClr>
                <a:buSzPts val="3800"/>
                <a:buFont typeface="Helvetica Neue Light"/>
                <a:buNone/>
              </a:pPr>
              <a:r>
                <a:rPr b="0" i="0" lang="tr-TR" sz="3800" u="none" cap="none" strike="noStrike">
                  <a:solidFill>
                    <a:schemeClr val="lt1"/>
                  </a:solidFill>
                  <a:latin typeface="Helvetica Neue Light"/>
                  <a:ea typeface="Helvetica Neue Light"/>
                  <a:cs typeface="Helvetica Neue Light"/>
                  <a:sym typeface="Helvetica Neue Light"/>
                </a:rPr>
                <a:t>C++</a:t>
              </a:r>
              <a:endParaRPr/>
            </a:p>
          </p:txBody>
        </p:sp>
      </p:grpSp>
      <p:sp>
        <p:nvSpPr>
          <p:cNvPr id="199" name="Google Shape;199;p4"/>
          <p:cNvSpPr/>
          <p:nvPr/>
        </p:nvSpPr>
        <p:spPr>
          <a:xfrm>
            <a:off x="13738086" y="4790506"/>
            <a:ext cx="1490036" cy="5508652"/>
          </a:xfrm>
          <a:prstGeom prst="downArrow">
            <a:avLst>
              <a:gd fmla="val 50000" name="adj1"/>
              <a:gd fmla="val 50000" name="adj2"/>
            </a:avLst>
          </a:prstGeom>
          <a:solidFill>
            <a:srgbClr val="53585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0"/>
          <p:cNvSpPr txBox="1"/>
          <p:nvPr/>
        </p:nvSpPr>
        <p:spPr>
          <a:xfrm>
            <a:off x="1752108" y="1187692"/>
            <a:ext cx="8901476"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TURN AND LOOKUP INPUTS</a:t>
            </a:r>
            <a:endParaRPr b="1" i="0" sz="5000" u="none" cap="none" strike="noStrike">
              <a:solidFill>
                <a:srgbClr val="000000"/>
              </a:solidFill>
              <a:latin typeface="Helvetica Neue"/>
              <a:ea typeface="Helvetica Neue"/>
              <a:cs typeface="Helvetica Neue"/>
              <a:sym typeface="Helvetica Neue"/>
            </a:endParaRPr>
          </a:p>
        </p:txBody>
      </p:sp>
      <p:sp>
        <p:nvSpPr>
          <p:cNvPr id="543" name="Google Shape;543;p40"/>
          <p:cNvSpPr/>
          <p:nvPr/>
        </p:nvSpPr>
        <p:spPr>
          <a:xfrm>
            <a:off x="1752108" y="4062998"/>
            <a:ext cx="8686800" cy="10484922"/>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Move </a:t>
            </a:r>
            <a:r>
              <a:rPr b="1" i="0" lang="tr-TR" sz="2800" u="none" cap="none" strike="noStrike">
                <a:solidFill>
                  <a:srgbClr val="000000"/>
                </a:solidFill>
                <a:latin typeface="Helvetica Neue"/>
                <a:ea typeface="Helvetica Neue"/>
                <a:cs typeface="Helvetica Neue"/>
                <a:sym typeface="Helvetica Neue"/>
              </a:rPr>
              <a:t>SetupPlayerInputComponent()</a:t>
            </a:r>
            <a:r>
              <a:rPr b="0" i="0" lang="tr-TR" sz="2800" u="none" cap="none" strike="noStrike">
                <a:solidFill>
                  <a:srgbClr val="000000"/>
                </a:solidFill>
                <a:latin typeface="Helvetica Neue"/>
                <a:ea typeface="Helvetica Neue"/>
                <a:cs typeface="Helvetica Neue"/>
                <a:sym typeface="Helvetica Neue"/>
              </a:rPr>
              <a:t> method definitions from </a:t>
            </a:r>
            <a:r>
              <a:rPr b="1" i="0" lang="tr-TR" sz="2800" u="none" cap="none" strike="noStrike">
                <a:solidFill>
                  <a:srgbClr val="000000"/>
                </a:solidFill>
                <a:latin typeface="Helvetica Neue"/>
                <a:ea typeface="Helvetica Neue"/>
                <a:cs typeface="Helvetica Neue"/>
                <a:sym typeface="Helvetica Neue"/>
              </a:rPr>
              <a:t>COABaseCharacter.h</a:t>
            </a:r>
            <a:r>
              <a:rPr b="0" i="0" lang="tr-TR" sz="2800" u="none" cap="none" strike="noStrike">
                <a:solidFill>
                  <a:srgbClr val="000000"/>
                </a:solidFill>
                <a:latin typeface="Helvetica Neue"/>
                <a:ea typeface="Helvetica Neue"/>
                <a:cs typeface="Helvetica Neue"/>
                <a:sym typeface="Helvetica Neue"/>
              </a:rPr>
              <a:t> to </a:t>
            </a:r>
            <a:r>
              <a:rPr b="1" i="0" lang="tr-TR" sz="2800" u="none" cap="none" strike="noStrike">
                <a:solidFill>
                  <a:srgbClr val="000000"/>
                </a:solidFill>
                <a:latin typeface="Helvetica Neue"/>
                <a:ea typeface="Helvetica Neue"/>
                <a:cs typeface="Helvetica Neue"/>
                <a:sym typeface="Helvetica Neue"/>
              </a:rPr>
              <a:t>COAAvatar.h</a:t>
            </a:r>
            <a:r>
              <a:rPr b="0" i="0" lang="tr-TR" sz="2800" u="none" cap="none" strike="noStrike">
                <a:solidFill>
                  <a:srgbClr val="000000"/>
                </a:solidFill>
                <a:latin typeface="Helvetica Neue"/>
                <a:ea typeface="Helvetica Neue"/>
                <a:cs typeface="Helvetica Neue"/>
                <a:sym typeface="Helvetica Neue"/>
              </a:rPr>
              <a:t> and .</a:t>
            </a:r>
            <a:r>
              <a:rPr b="1" i="0" lang="tr-TR" sz="2800" u="none" cap="none" strike="noStrike">
                <a:solidFill>
                  <a:srgbClr val="000000"/>
                </a:solidFill>
                <a:latin typeface="Helvetica Neue"/>
                <a:ea typeface="Helvetica Neue"/>
                <a:cs typeface="Helvetica Neue"/>
                <a:sym typeface="Helvetica Neue"/>
              </a:rPr>
              <a:t>cpp</a:t>
            </a:r>
            <a:r>
              <a:rPr b="0" i="0" lang="tr-TR" sz="2800" u="none" cap="none" strike="noStrike">
                <a:solidFill>
                  <a:srgbClr val="000000"/>
                </a:solidFill>
                <a:latin typeface="Helvetica Neue"/>
                <a:ea typeface="Helvetica Neue"/>
                <a:cs typeface="Helvetica Neue"/>
                <a:sym typeface="Helvetica Neue"/>
              </a:rPr>
              <a:t> source files.</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Also move #include "Camera/CameraComponent.h«</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Axis bindings for «Turn» and «LookUp» events using PlayerInputComponent-&gt;BindAxis()</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Set use of controller axis rotation only limited to Spring Arm component by setting bUsePawnControlRotation = true; </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Set Camera and Pawn controllerrotation copying settings to false;</a:t>
            </a:r>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544" name="Google Shape;544;p40"/>
          <p:cNvSpPr txBox="1"/>
          <p:nvPr/>
        </p:nvSpPr>
        <p:spPr>
          <a:xfrm>
            <a:off x="13454823" y="3658323"/>
            <a:ext cx="10265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7F7F7F"/>
              </a:solidFill>
              <a:latin typeface="Helvetica Neue"/>
              <a:ea typeface="Helvetica Neue"/>
              <a:cs typeface="Helvetica Neue"/>
              <a:sym typeface="Helvetica Neue"/>
            </a:endParaRPr>
          </a:p>
        </p:txBody>
      </p:sp>
      <p:sp>
        <p:nvSpPr>
          <p:cNvPr id="545" name="Google Shape;545;p40"/>
          <p:cNvSpPr txBox="1"/>
          <p:nvPr/>
        </p:nvSpPr>
        <p:spPr>
          <a:xfrm>
            <a:off x="1752110" y="2686773"/>
            <a:ext cx="6145913"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Implementation Steps #3</a:t>
            </a:r>
            <a:endParaRPr b="1" i="0" sz="4000" u="none" cap="none" strike="noStrike">
              <a:solidFill>
                <a:srgbClr val="7F7F7F"/>
              </a:solidFill>
              <a:latin typeface="Helvetica Neue"/>
              <a:ea typeface="Helvetica Neue"/>
              <a:cs typeface="Helvetica Neue"/>
              <a:sym typeface="Helvetica Neue"/>
            </a:endParaRPr>
          </a:p>
        </p:txBody>
      </p:sp>
      <p:sp>
        <p:nvSpPr>
          <p:cNvPr id="546" name="Google Shape;546;p40"/>
          <p:cNvSpPr/>
          <p:nvPr/>
        </p:nvSpPr>
        <p:spPr>
          <a:xfrm>
            <a:off x="1752110" y="365347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47" name="Google Shape;547;p40"/>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548" name="Google Shape;548;p40"/>
          <p:cNvPicPr preferRelativeResize="0"/>
          <p:nvPr/>
        </p:nvPicPr>
        <p:blipFill rotWithShape="1">
          <a:blip r:embed="rId4">
            <a:alphaModFix/>
          </a:blip>
          <a:srcRect b="35503" l="21042" r="35937" t="7891"/>
          <a:stretch/>
        </p:blipFill>
        <p:spPr>
          <a:xfrm>
            <a:off x="14668500" y="0"/>
            <a:ext cx="9715500" cy="6924283"/>
          </a:xfrm>
          <a:prstGeom prst="rect">
            <a:avLst/>
          </a:prstGeom>
          <a:noFill/>
          <a:ln>
            <a:noFill/>
          </a:ln>
        </p:spPr>
      </p:pic>
      <p:pic>
        <p:nvPicPr>
          <p:cNvPr id="549" name="Google Shape;549;p40"/>
          <p:cNvPicPr preferRelativeResize="0"/>
          <p:nvPr/>
        </p:nvPicPr>
        <p:blipFill rotWithShape="1">
          <a:blip r:embed="rId5">
            <a:alphaModFix/>
          </a:blip>
          <a:srcRect b="39038" l="19895" r="38749" t="7891"/>
          <a:stretch/>
        </p:blipFill>
        <p:spPr>
          <a:xfrm>
            <a:off x="14668500" y="6962574"/>
            <a:ext cx="9715499" cy="6753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1"/>
          <p:cNvSpPr txBox="1"/>
          <p:nvPr/>
        </p:nvSpPr>
        <p:spPr>
          <a:xfrm>
            <a:off x="1752108" y="1187692"/>
            <a:ext cx="5908669"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MOVEMENT INPUT</a:t>
            </a:r>
            <a:endParaRPr b="1" i="0" sz="5000" u="none" cap="none" strike="noStrike">
              <a:solidFill>
                <a:srgbClr val="000000"/>
              </a:solidFill>
              <a:latin typeface="Helvetica Neue"/>
              <a:ea typeface="Helvetica Neue"/>
              <a:cs typeface="Helvetica Neue"/>
              <a:sym typeface="Helvetica Neue"/>
            </a:endParaRPr>
          </a:p>
        </p:txBody>
      </p:sp>
      <p:sp>
        <p:nvSpPr>
          <p:cNvPr id="555" name="Google Shape;555;p41"/>
          <p:cNvSpPr/>
          <p:nvPr/>
        </p:nvSpPr>
        <p:spPr>
          <a:xfrm>
            <a:off x="1752108" y="4062998"/>
            <a:ext cx="8686800" cy="10813217"/>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Create private MoveForward() and MoveRight() methods in ACOAAvatar class.</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BindAxis() for «MoveForward» and «MoveRight» events with these function.</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Implement movement direction calculation in these methods using GetConroller()-&gt;GetControllerRotation() and FRotationMatrix() class.</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Make charactermovementcomponent to ortient the direction of the player to the movement direction by implementing it in ctor of ACOABaseCharacter(). Since this could be common for all game’s characters’ movement.</a:t>
            </a:r>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556" name="Google Shape;556;p41"/>
          <p:cNvSpPr txBox="1"/>
          <p:nvPr/>
        </p:nvSpPr>
        <p:spPr>
          <a:xfrm>
            <a:off x="13454823" y="3658323"/>
            <a:ext cx="10265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7F7F7F"/>
              </a:solidFill>
              <a:latin typeface="Helvetica Neue"/>
              <a:ea typeface="Helvetica Neue"/>
              <a:cs typeface="Helvetica Neue"/>
              <a:sym typeface="Helvetica Neue"/>
            </a:endParaRPr>
          </a:p>
        </p:txBody>
      </p:sp>
      <p:sp>
        <p:nvSpPr>
          <p:cNvPr id="557" name="Google Shape;557;p41"/>
          <p:cNvSpPr txBox="1"/>
          <p:nvPr/>
        </p:nvSpPr>
        <p:spPr>
          <a:xfrm>
            <a:off x="1752110" y="2686773"/>
            <a:ext cx="916917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Implementation Steps #4 (Movement)</a:t>
            </a:r>
            <a:endParaRPr b="1" i="0" sz="4000" u="none" cap="none" strike="noStrike">
              <a:solidFill>
                <a:srgbClr val="7F7F7F"/>
              </a:solidFill>
              <a:latin typeface="Helvetica Neue"/>
              <a:ea typeface="Helvetica Neue"/>
              <a:cs typeface="Helvetica Neue"/>
              <a:sym typeface="Helvetica Neue"/>
            </a:endParaRPr>
          </a:p>
        </p:txBody>
      </p:sp>
      <p:sp>
        <p:nvSpPr>
          <p:cNvPr id="558" name="Google Shape;558;p41"/>
          <p:cNvSpPr/>
          <p:nvPr/>
        </p:nvSpPr>
        <p:spPr>
          <a:xfrm>
            <a:off x="1752110" y="365347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59" name="Google Shape;559;p41"/>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560" name="Google Shape;560;p41"/>
          <p:cNvPicPr preferRelativeResize="0"/>
          <p:nvPr/>
        </p:nvPicPr>
        <p:blipFill rotWithShape="1">
          <a:blip r:embed="rId4">
            <a:alphaModFix/>
          </a:blip>
          <a:srcRect b="66923" l="21355" r="45520" t="6154"/>
          <a:stretch/>
        </p:blipFill>
        <p:spPr>
          <a:xfrm>
            <a:off x="12262485" y="9204054"/>
            <a:ext cx="12121515" cy="4495321"/>
          </a:xfrm>
          <a:prstGeom prst="rect">
            <a:avLst/>
          </a:prstGeom>
          <a:noFill/>
          <a:ln>
            <a:noFill/>
          </a:ln>
        </p:spPr>
      </p:pic>
      <p:pic>
        <p:nvPicPr>
          <p:cNvPr id="561" name="Google Shape;561;p41"/>
          <p:cNvPicPr preferRelativeResize="0"/>
          <p:nvPr/>
        </p:nvPicPr>
        <p:blipFill rotWithShape="1">
          <a:blip r:embed="rId5">
            <a:alphaModFix/>
          </a:blip>
          <a:srcRect b="52884" l="21667" r="36248" t="31731"/>
          <a:stretch/>
        </p:blipFill>
        <p:spPr>
          <a:xfrm>
            <a:off x="12262485" y="0"/>
            <a:ext cx="12121515" cy="2400300"/>
          </a:xfrm>
          <a:prstGeom prst="rect">
            <a:avLst/>
          </a:prstGeom>
          <a:noFill/>
          <a:ln>
            <a:noFill/>
          </a:ln>
        </p:spPr>
      </p:pic>
      <p:pic>
        <p:nvPicPr>
          <p:cNvPr id="562" name="Google Shape;562;p41"/>
          <p:cNvPicPr preferRelativeResize="0"/>
          <p:nvPr/>
        </p:nvPicPr>
        <p:blipFill rotWithShape="1">
          <a:blip r:embed="rId6">
            <a:alphaModFix/>
          </a:blip>
          <a:srcRect b="37500" l="21355" r="40890" t="21784"/>
          <a:stretch/>
        </p:blipFill>
        <p:spPr>
          <a:xfrm>
            <a:off x="12262485" y="2686773"/>
            <a:ext cx="12121515" cy="596441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2"/>
          <p:cNvSpPr txBox="1"/>
          <p:nvPr/>
        </p:nvSpPr>
        <p:spPr>
          <a:xfrm>
            <a:off x="1752108" y="1187692"/>
            <a:ext cx="9366347"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WALKSPEED AND HITPOINTS</a:t>
            </a:r>
            <a:endParaRPr b="1" i="0" sz="5000" u="none" cap="none" strike="noStrike">
              <a:solidFill>
                <a:srgbClr val="000000"/>
              </a:solidFill>
              <a:latin typeface="Helvetica Neue"/>
              <a:ea typeface="Helvetica Neue"/>
              <a:cs typeface="Helvetica Neue"/>
              <a:sym typeface="Helvetica Neue"/>
            </a:endParaRPr>
          </a:p>
        </p:txBody>
      </p:sp>
      <p:sp>
        <p:nvSpPr>
          <p:cNvPr id="568" name="Google Shape;568;p42"/>
          <p:cNvSpPr/>
          <p:nvPr/>
        </p:nvSpPr>
        <p:spPr>
          <a:xfrm>
            <a:off x="1752108" y="4062998"/>
            <a:ext cx="8686800" cy="6730048"/>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these properties: bDead, Health, MaxHealth,HealingRate,Walkspeed on ACOABaseCharacter.h.</a:t>
            </a:r>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569" name="Google Shape;569;p42"/>
          <p:cNvSpPr txBox="1"/>
          <p:nvPr/>
        </p:nvSpPr>
        <p:spPr>
          <a:xfrm>
            <a:off x="13454823" y="3658323"/>
            <a:ext cx="10265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7F7F7F"/>
              </a:solidFill>
              <a:latin typeface="Helvetica Neue"/>
              <a:ea typeface="Helvetica Neue"/>
              <a:cs typeface="Helvetica Neue"/>
              <a:sym typeface="Helvetica Neue"/>
            </a:endParaRPr>
          </a:p>
        </p:txBody>
      </p:sp>
      <p:sp>
        <p:nvSpPr>
          <p:cNvPr id="570" name="Google Shape;570;p42"/>
          <p:cNvSpPr txBox="1"/>
          <p:nvPr/>
        </p:nvSpPr>
        <p:spPr>
          <a:xfrm>
            <a:off x="1752110" y="2686773"/>
            <a:ext cx="6317435"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Implementation Steps #5</a:t>
            </a:r>
            <a:endParaRPr b="1" i="0" sz="4000" u="none" cap="none" strike="noStrike">
              <a:solidFill>
                <a:srgbClr val="7F7F7F"/>
              </a:solidFill>
              <a:latin typeface="Helvetica Neue"/>
              <a:ea typeface="Helvetica Neue"/>
              <a:cs typeface="Helvetica Neue"/>
              <a:sym typeface="Helvetica Neue"/>
            </a:endParaRPr>
          </a:p>
        </p:txBody>
      </p:sp>
      <p:sp>
        <p:nvSpPr>
          <p:cNvPr id="571" name="Google Shape;571;p42"/>
          <p:cNvSpPr/>
          <p:nvPr/>
        </p:nvSpPr>
        <p:spPr>
          <a:xfrm>
            <a:off x="1752110" y="365347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72" name="Google Shape;572;p42"/>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573" name="Google Shape;573;p42"/>
          <p:cNvPicPr preferRelativeResize="0"/>
          <p:nvPr/>
        </p:nvPicPr>
        <p:blipFill rotWithShape="1">
          <a:blip r:embed="rId4">
            <a:alphaModFix/>
          </a:blip>
          <a:srcRect b="31345" l="21458" r="45834" t="6346"/>
          <a:stretch/>
        </p:blipFill>
        <p:spPr>
          <a:xfrm>
            <a:off x="2199783" y="5676414"/>
            <a:ext cx="7791450" cy="8039586"/>
          </a:xfrm>
          <a:prstGeom prst="rect">
            <a:avLst/>
          </a:prstGeom>
          <a:noFill/>
          <a:ln>
            <a:noFill/>
          </a:ln>
        </p:spPr>
      </p:pic>
      <p:pic>
        <p:nvPicPr>
          <p:cNvPr id="574" name="Google Shape;574;p42"/>
          <p:cNvPicPr preferRelativeResize="0"/>
          <p:nvPr/>
        </p:nvPicPr>
        <p:blipFill rotWithShape="1">
          <a:blip r:embed="rId5">
            <a:alphaModFix/>
          </a:blip>
          <a:srcRect b="28269" l="21667" r="45103" t="6346"/>
          <a:stretch/>
        </p:blipFill>
        <p:spPr>
          <a:xfrm>
            <a:off x="13454823" y="0"/>
            <a:ext cx="10929177" cy="1164865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3"/>
          <p:cNvSpPr txBox="1"/>
          <p:nvPr/>
        </p:nvSpPr>
        <p:spPr>
          <a:xfrm>
            <a:off x="1752108" y="1187692"/>
            <a:ext cx="3095399" cy="872034"/>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RUNNING</a:t>
            </a:r>
            <a:endParaRPr b="1" i="0" sz="5000" u="none" cap="none" strike="noStrike">
              <a:solidFill>
                <a:srgbClr val="000000"/>
              </a:solidFill>
              <a:latin typeface="Helvetica Neue"/>
              <a:ea typeface="Helvetica Neue"/>
              <a:cs typeface="Helvetica Neue"/>
              <a:sym typeface="Helvetica Neue"/>
            </a:endParaRPr>
          </a:p>
        </p:txBody>
      </p:sp>
      <p:sp>
        <p:nvSpPr>
          <p:cNvPr id="580" name="Google Shape;580;p43"/>
          <p:cNvSpPr/>
          <p:nvPr/>
        </p:nvSpPr>
        <p:spPr>
          <a:xfrm>
            <a:off x="1752108" y="4062998"/>
            <a:ext cx="8686800" cy="8761373"/>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a:t>
            </a:r>
            <a:r>
              <a:rPr b="1" i="0" lang="tr-TR" sz="2800" u="none" cap="none" strike="noStrike">
                <a:solidFill>
                  <a:srgbClr val="000000"/>
                </a:solidFill>
                <a:latin typeface="Helvetica Neue"/>
                <a:ea typeface="Helvetica Neue"/>
                <a:cs typeface="Helvetica Neue"/>
                <a:sym typeface="Helvetica Neue"/>
              </a:rPr>
              <a:t>RunSpeed</a:t>
            </a:r>
            <a:r>
              <a:rPr b="0" i="0" lang="tr-TR" sz="2800" u="none" cap="none" strike="noStrike">
                <a:solidFill>
                  <a:srgbClr val="000000"/>
                </a:solidFill>
                <a:latin typeface="Helvetica Neue"/>
                <a:ea typeface="Helvetica Neue"/>
                <a:cs typeface="Helvetica Neue"/>
                <a:sym typeface="Helvetica Neue"/>
              </a:rPr>
              <a:t> property to COAAvatar.h and set a default value.</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Add «</a:t>
            </a:r>
            <a:r>
              <a:rPr b="1" i="0" lang="tr-TR" sz="2800" u="none" cap="none" strike="noStrike">
                <a:solidFill>
                  <a:srgbClr val="000000"/>
                </a:solidFill>
                <a:latin typeface="Helvetica Neue"/>
                <a:ea typeface="Helvetica Neue"/>
                <a:cs typeface="Helvetica Neue"/>
                <a:sym typeface="Helvetica Neue"/>
              </a:rPr>
              <a:t>Run</a:t>
            </a:r>
            <a:r>
              <a:rPr b="0" i="0" lang="tr-TR" sz="2800" u="none" cap="none" strike="noStrike">
                <a:solidFill>
                  <a:srgbClr val="000000"/>
                </a:solidFill>
                <a:latin typeface="Helvetica Neue"/>
                <a:ea typeface="Helvetica Neue"/>
                <a:cs typeface="Helvetica Neue"/>
                <a:sym typeface="Helvetica Neue"/>
              </a:rPr>
              <a:t>» action bindings at project settings and assign it to Left Shift.</a:t>
            </a:r>
            <a:endParaRPr/>
          </a:p>
          <a:p>
            <a:pPr indent="-457200" lvl="0" marL="457200" marR="0" rtl="0" algn="l">
              <a:lnSpc>
                <a:spcPct val="100000"/>
              </a:lnSpc>
              <a:spcBef>
                <a:spcPts val="8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Implement </a:t>
            </a:r>
            <a:r>
              <a:rPr b="1" i="0" lang="tr-TR" sz="2800" u="none" cap="none" strike="noStrike">
                <a:solidFill>
                  <a:srgbClr val="000000"/>
                </a:solidFill>
                <a:latin typeface="Helvetica Neue"/>
                <a:ea typeface="Helvetica Neue"/>
                <a:cs typeface="Helvetica Neue"/>
                <a:sym typeface="Helvetica Neue"/>
              </a:rPr>
              <a:t>RunPressed</a:t>
            </a:r>
            <a:r>
              <a:rPr b="0" i="0" lang="tr-TR" sz="2800" u="none" cap="none" strike="noStrike">
                <a:solidFill>
                  <a:srgbClr val="000000"/>
                </a:solidFill>
                <a:latin typeface="Helvetica Neue"/>
                <a:ea typeface="Helvetica Neue"/>
                <a:cs typeface="Helvetica Neue"/>
                <a:sym typeface="Helvetica Neue"/>
              </a:rPr>
              <a:t>() and </a:t>
            </a:r>
            <a:r>
              <a:rPr b="1" i="0" lang="tr-TR" sz="2800" u="none" cap="none" strike="noStrike">
                <a:solidFill>
                  <a:srgbClr val="000000"/>
                </a:solidFill>
                <a:latin typeface="Helvetica Neue"/>
                <a:ea typeface="Helvetica Neue"/>
                <a:cs typeface="Helvetica Neue"/>
                <a:sym typeface="Helvetica Neue"/>
              </a:rPr>
              <a:t>RunReleased</a:t>
            </a:r>
            <a:r>
              <a:rPr b="0" i="0" lang="tr-TR" sz="2800" u="none" cap="none" strike="noStrike">
                <a:solidFill>
                  <a:srgbClr val="000000"/>
                </a:solidFill>
                <a:latin typeface="Helvetica Neue"/>
                <a:ea typeface="Helvetica Neue"/>
                <a:cs typeface="Helvetica Neue"/>
                <a:sym typeface="Helvetica Neue"/>
              </a:rPr>
              <a:t>() methods and bind them to Run key event.</a:t>
            </a:r>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1"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8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581" name="Google Shape;581;p43"/>
          <p:cNvSpPr txBox="1"/>
          <p:nvPr/>
        </p:nvSpPr>
        <p:spPr>
          <a:xfrm>
            <a:off x="13454823" y="3658323"/>
            <a:ext cx="102657"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7F7F7F"/>
              </a:solidFill>
              <a:latin typeface="Helvetica Neue"/>
              <a:ea typeface="Helvetica Neue"/>
              <a:cs typeface="Helvetica Neue"/>
              <a:sym typeface="Helvetica Neue"/>
            </a:endParaRPr>
          </a:p>
        </p:txBody>
      </p:sp>
      <p:sp>
        <p:nvSpPr>
          <p:cNvPr id="582" name="Google Shape;582;p43"/>
          <p:cNvSpPr txBox="1"/>
          <p:nvPr/>
        </p:nvSpPr>
        <p:spPr>
          <a:xfrm>
            <a:off x="1752110" y="2686773"/>
            <a:ext cx="6145913"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Implementation Steps #6</a:t>
            </a:r>
            <a:endParaRPr b="1" i="0" sz="4000" u="none" cap="none" strike="noStrike">
              <a:solidFill>
                <a:srgbClr val="7F7F7F"/>
              </a:solidFill>
              <a:latin typeface="Helvetica Neue"/>
              <a:ea typeface="Helvetica Neue"/>
              <a:cs typeface="Helvetica Neue"/>
              <a:sym typeface="Helvetica Neue"/>
            </a:endParaRPr>
          </a:p>
        </p:txBody>
      </p:sp>
      <p:sp>
        <p:nvSpPr>
          <p:cNvPr id="583" name="Google Shape;583;p43"/>
          <p:cNvSpPr/>
          <p:nvPr/>
        </p:nvSpPr>
        <p:spPr>
          <a:xfrm>
            <a:off x="1752110" y="3653472"/>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84" name="Google Shape;584;p43"/>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pic>
        <p:nvPicPr>
          <p:cNvPr id="585" name="Google Shape;585;p43"/>
          <p:cNvPicPr preferRelativeResize="0"/>
          <p:nvPr/>
        </p:nvPicPr>
        <p:blipFill rotWithShape="1">
          <a:blip r:embed="rId4">
            <a:alphaModFix/>
          </a:blip>
          <a:srcRect b="41973" l="19745" r="38515" t="6054"/>
          <a:stretch/>
        </p:blipFill>
        <p:spPr>
          <a:xfrm>
            <a:off x="11284291" y="25614"/>
            <a:ext cx="13077071" cy="8820212"/>
          </a:xfrm>
          <a:prstGeom prst="rect">
            <a:avLst/>
          </a:prstGeom>
          <a:noFill/>
          <a:ln>
            <a:noFill/>
          </a:ln>
        </p:spPr>
      </p:pic>
      <p:pic>
        <p:nvPicPr>
          <p:cNvPr id="586" name="Google Shape;586;p43"/>
          <p:cNvPicPr preferRelativeResize="0"/>
          <p:nvPr/>
        </p:nvPicPr>
        <p:blipFill rotWithShape="1">
          <a:blip r:embed="rId5">
            <a:alphaModFix/>
          </a:blip>
          <a:srcRect b="47591" l="20906" r="58187" t="31739"/>
          <a:stretch/>
        </p:blipFill>
        <p:spPr>
          <a:xfrm>
            <a:off x="1208440" y="7673009"/>
            <a:ext cx="9094143" cy="48701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52108" y="361865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LABWORK: </a:t>
            </a:r>
            <a:endParaRPr/>
          </a:p>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STAMINA SYSTEM	</a:t>
            </a:r>
            <a:endParaRPr b="1" i="0" sz="5000" u="none" cap="none" strike="noStrike">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anchorCtr="0" anchor="t" bIns="50800" lIns="50800" spcFirstLastPara="1" rIns="50800" wrap="square" tIns="50800">
            <a:spAutoFit/>
          </a:bodyPr>
          <a:lstStyle/>
          <a:p>
            <a:pPr indent="-2794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a:p>
            <a:pPr indent="-114300" lvl="0" marL="457200" marR="0" rtl="0" algn="l">
              <a:lnSpc>
                <a:spcPct val="100000"/>
              </a:lnSpc>
              <a:spcBef>
                <a:spcPts val="1000"/>
              </a:spcBef>
              <a:spcAft>
                <a:spcPts val="0"/>
              </a:spcAft>
              <a:buClr>
                <a:srgbClr val="000000"/>
              </a:buClr>
              <a:buSzPts val="5400"/>
              <a:buFont typeface="Arial"/>
              <a:buNone/>
            </a:pPr>
            <a:r>
              <a:t/>
            </a:r>
            <a:endParaRPr b="0" i="0" sz="5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596" name="Google Shape;596;p44"/>
          <p:cNvSpPr/>
          <p:nvPr/>
        </p:nvSpPr>
        <p:spPr>
          <a:xfrm>
            <a:off x="1762501" y="5917012"/>
            <a:ext cx="9400032" cy="6996787"/>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Implement a stamina system at ACOAAvatar class as explained below:</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Player starts at MaxStamina. (=100)</a:t>
            </a:r>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As they walk stamina get drained StaminaDrainRate per second.</a:t>
            </a:r>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As they don’t walk stramina gets increased StaminaGainRate per second.</a:t>
            </a:r>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When Stamina reaches zero player enters into StaminaDrained state and a flag becomes true.</a:t>
            </a:r>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Player has to stay in walking speed till the Stamina reached MaxStamina. After that, the flag becomes false.</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597" name="Google Shape;597;p44"/>
          <p:cNvSpPr/>
          <p:nvPr/>
        </p:nvSpPr>
        <p:spPr>
          <a:xfrm>
            <a:off x="13888686" y="0"/>
            <a:ext cx="9400032" cy="15491420"/>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PROPERTIES TO ADD:</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Stamina</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MaxStamina</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StaminaGainRate</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StaminaDrainRate</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RunSpeed</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bStaminaDrained</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bRunning</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METHODS TO IMPLEMENT:</a:t>
            </a:r>
            <a:endParaRPr b="1" i="0" sz="5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1"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UpdateMovementParams</a:t>
            </a:r>
            <a:r>
              <a:rPr b="0" i="0" lang="tr-TR" sz="2800" u="none" cap="none" strike="noStrike">
                <a:solidFill>
                  <a:srgbClr val="000000"/>
                </a:solidFill>
                <a:latin typeface="Helvetica Neue"/>
                <a:ea typeface="Helvetica Neue"/>
                <a:cs typeface="Helvetica Neue"/>
                <a:sym typeface="Helvetica Neue"/>
              </a:rPr>
              <a:t>() :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Sets the correct movement speed based on stamina state.</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RunPressed()</a:t>
            </a:r>
            <a:endParaRPr/>
          </a:p>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RunReleased()</a:t>
            </a:r>
            <a:r>
              <a:rPr b="0" i="0" lang="tr-TR" sz="2800" u="none" cap="none" strike="noStrike">
                <a:solidFill>
                  <a:srgbClr val="000000"/>
                </a:solidFill>
                <a:latin typeface="Helvetica Neue"/>
                <a:ea typeface="Helvetica Neue"/>
                <a:cs typeface="Helvetica Neue"/>
                <a:sym typeface="Helvetica Neue"/>
              </a:rPr>
              <a:t>:</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Edit these based on the new implementation.</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StaminaGainRate</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StaminaDrainRate</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RunSpeed</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bStaminaDrained</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Tick():</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Update stamina here.</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Use this code to check if player is in walking state:</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GetCharacterMovement()-&gt;MovementMode == EMovementMode::MOVE_Walking</a:t>
            </a:r>
            <a:endParaRPr b="1"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400"/>
              <a:buFont typeface="Helvetica Neue"/>
              <a:buNone/>
            </a:pPr>
            <a:r>
              <a:t/>
            </a:r>
            <a:endParaRPr b="0" i="0" sz="4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400"/>
              <a:buFont typeface="Helvetica Neue"/>
              <a:buNone/>
            </a:pPr>
            <a:r>
              <a:t/>
            </a:r>
            <a:endParaRPr b="0" i="0" sz="4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929"/>
        </a:solidFill>
      </p:bgPr>
    </p:bg>
    <p:spTree>
      <p:nvGrpSpPr>
        <p:cNvPr id="601" name="Shape 601"/>
        <p:cNvGrpSpPr/>
        <p:nvPr/>
      </p:nvGrpSpPr>
      <p:grpSpPr>
        <a:xfrm>
          <a:off x="0" y="0"/>
          <a:ext cx="0" cy="0"/>
          <a:chOff x="0" y="0"/>
          <a:chExt cx="0" cy="0"/>
        </a:xfrm>
      </p:grpSpPr>
      <p:sp>
        <p:nvSpPr>
          <p:cNvPr id="602" name="Google Shape;602;p45"/>
          <p:cNvSpPr txBox="1"/>
          <p:nvPr/>
        </p:nvSpPr>
        <p:spPr>
          <a:xfrm>
            <a:off x="4366157" y="7443588"/>
            <a:ext cx="156516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6000"/>
              <a:buFont typeface="Helvetica Neue"/>
              <a:buNone/>
            </a:pPr>
            <a:r>
              <a:rPr b="0" i="0" lang="tr-TR" sz="6000" u="none" cap="none" strike="noStrike">
                <a:solidFill>
                  <a:srgbClr val="FFFFFF"/>
                </a:solidFill>
                <a:latin typeface="Helvetica Neue"/>
                <a:ea typeface="Helvetica Neue"/>
                <a:cs typeface="Helvetica Neue"/>
                <a:sym typeface="Helvetica Neue"/>
              </a:rPr>
              <a:t>Questions?</a:t>
            </a:r>
            <a:endParaRPr b="0" i="0" sz="6000" u="none" cap="none" strike="noStrike">
              <a:solidFill>
                <a:srgbClr val="FFFFFF"/>
              </a:solidFill>
              <a:latin typeface="Helvetica Neue"/>
              <a:ea typeface="Helvetica Neue"/>
              <a:cs typeface="Helvetica Neue"/>
              <a:sym typeface="Helvetica Neue"/>
            </a:endParaRPr>
          </a:p>
        </p:txBody>
      </p:sp>
      <p:sp>
        <p:nvSpPr>
          <p:cNvPr id="603" name="Google Shape;603;p45"/>
          <p:cNvSpPr txBox="1"/>
          <p:nvPr/>
        </p:nvSpPr>
        <p:spPr>
          <a:xfrm>
            <a:off x="7538494" y="5638702"/>
            <a:ext cx="9307035"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D966"/>
              </a:buClr>
              <a:buSzPts val="8000"/>
              <a:buFont typeface="Helvetica Neue"/>
              <a:buNone/>
            </a:pPr>
            <a:r>
              <a:rPr b="1" i="0" lang="tr-TR" sz="8000" u="none" cap="none" strike="noStrike">
                <a:solidFill>
                  <a:srgbClr val="FFD966"/>
                </a:solidFill>
                <a:latin typeface="Helvetica Neue"/>
                <a:ea typeface="Helvetica Neue"/>
                <a:cs typeface="Helvetica Neue"/>
                <a:sym typeface="Helvetica Neue"/>
              </a:rPr>
              <a:t>CONCLUSION	</a:t>
            </a:r>
            <a:endParaRPr b="1" i="0" sz="8000" u="none" cap="none" strike="noStrike">
              <a:solidFill>
                <a:srgbClr val="FFD966"/>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nvSpPr>
        <p:spPr>
          <a:xfrm>
            <a:off x="1787373" y="1334649"/>
            <a:ext cx="15101891" cy="872034"/>
          </a:xfrm>
          <a:prstGeom prst="rect">
            <a:avLst/>
          </a:prstGeom>
          <a:noFill/>
          <a:ln>
            <a:noFill/>
          </a:ln>
        </p:spPr>
        <p:txBody>
          <a:bodyPr anchorCtr="0" anchor="t"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 AND BLUEPRINT—POINTS OF DIFFERENCE</a:t>
            </a:r>
            <a:endParaRPr/>
          </a:p>
        </p:txBody>
      </p:sp>
      <p:sp>
        <p:nvSpPr>
          <p:cNvPr id="205" name="Google Shape;205;p5"/>
          <p:cNvSpPr/>
          <p:nvPr/>
        </p:nvSpPr>
        <p:spPr>
          <a:xfrm>
            <a:off x="1752106" y="4981981"/>
            <a:ext cx="8686800" cy="4698722"/>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Blueprint is simple to use and get started with.</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It enables anyone to implement gameplay behavior.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It has a short iteration time—very quick to compile and test inside the editor.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Art implementation is easy using the component editor.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While it can do a lot, its capabilities are limited to what programmers expose to it.</a:t>
            </a:r>
            <a:endParaRPr b="0" i="0" sz="2800" u="none" cap="none" strike="noStrike">
              <a:solidFill>
                <a:srgbClr val="000000"/>
              </a:solidFill>
              <a:latin typeface="Helvetica Neue"/>
              <a:ea typeface="Helvetica Neue"/>
              <a:cs typeface="Helvetica Neue"/>
              <a:sym typeface="Helvetica Neue"/>
            </a:endParaRPr>
          </a:p>
        </p:txBody>
      </p:sp>
      <p:sp>
        <p:nvSpPr>
          <p:cNvPr id="206" name="Google Shape;206;p5"/>
          <p:cNvSpPr txBox="1"/>
          <p:nvPr/>
        </p:nvSpPr>
        <p:spPr>
          <a:xfrm>
            <a:off x="13454823" y="3658323"/>
            <a:ext cx="1072409"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C++</a:t>
            </a:r>
            <a:endParaRPr b="1" i="0" sz="4000" u="none" cap="none" strike="noStrike">
              <a:solidFill>
                <a:srgbClr val="7F7F7F"/>
              </a:solidFill>
              <a:latin typeface="Helvetica Neue"/>
              <a:ea typeface="Helvetica Neue"/>
              <a:cs typeface="Helvetica Neue"/>
              <a:sym typeface="Helvetica Neue"/>
            </a:endParaRPr>
          </a:p>
        </p:txBody>
      </p:sp>
      <p:sp>
        <p:nvSpPr>
          <p:cNvPr id="207" name="Google Shape;207;p5"/>
          <p:cNvSpPr/>
          <p:nvPr/>
        </p:nvSpPr>
        <p:spPr>
          <a:xfrm>
            <a:off x="13454822" y="4976242"/>
            <a:ext cx="8686800" cy="5129609"/>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Debugging and development tools are much more mature and powerful in C++.</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It is often simpler when multiple people are working on one file, as source control allows you to see differences.</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Complex and mathematical operations can be easier to express in C++.</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It is generally more performant than Blueprints.</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Some parts of the engine are only accessible via C++.</a:t>
            </a:r>
            <a:endParaRPr b="0" i="0" sz="2800" u="none" cap="none" strike="noStrike">
              <a:solidFill>
                <a:srgbClr val="000000"/>
              </a:solidFill>
              <a:latin typeface="Helvetica Neue"/>
              <a:ea typeface="Helvetica Neue"/>
              <a:cs typeface="Helvetica Neue"/>
              <a:sym typeface="Helvetica Neue"/>
            </a:endParaRPr>
          </a:p>
        </p:txBody>
      </p:sp>
      <p:sp>
        <p:nvSpPr>
          <p:cNvPr id="208" name="Google Shape;208;p5"/>
          <p:cNvSpPr txBox="1"/>
          <p:nvPr/>
        </p:nvSpPr>
        <p:spPr>
          <a:xfrm>
            <a:off x="1752108" y="3658323"/>
            <a:ext cx="2353208" cy="718145"/>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7F7F7F"/>
              </a:buClr>
              <a:buSzPts val="4000"/>
              <a:buFont typeface="Helvetica Neue"/>
              <a:buNone/>
            </a:pPr>
            <a:r>
              <a:rPr b="1" i="0" lang="tr-TR" sz="4000" u="none" cap="none" strike="noStrike">
                <a:solidFill>
                  <a:srgbClr val="7F7F7F"/>
                </a:solidFill>
                <a:latin typeface="Helvetica Neue"/>
                <a:ea typeface="Helvetica Neue"/>
                <a:cs typeface="Helvetica Neue"/>
                <a:sym typeface="Helvetica Neue"/>
              </a:rPr>
              <a:t>Blueprint</a:t>
            </a:r>
            <a:endParaRPr b="1" i="0" sz="4000" u="none" cap="none" strike="noStrike">
              <a:solidFill>
                <a:srgbClr val="7F7F7F"/>
              </a:solidFill>
              <a:latin typeface="Helvetica Neue"/>
              <a:ea typeface="Helvetica Neue"/>
              <a:cs typeface="Helvetica Neue"/>
              <a:sym typeface="Helvetica Neue"/>
            </a:endParaRPr>
          </a:p>
        </p:txBody>
      </p:sp>
      <p:sp>
        <p:nvSpPr>
          <p:cNvPr id="209" name="Google Shape;209;p5"/>
          <p:cNvSpPr/>
          <p:nvPr/>
        </p:nvSpPr>
        <p:spPr>
          <a:xfrm>
            <a:off x="1752108" y="4639173"/>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sp>
        <p:nvSpPr>
          <p:cNvPr id="210" name="Google Shape;210;p5"/>
          <p:cNvSpPr/>
          <p:nvPr/>
        </p:nvSpPr>
        <p:spPr>
          <a:xfrm>
            <a:off x="13454823" y="4628376"/>
            <a:ext cx="9144000"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211" name="Google Shape;211;p5"/>
          <p:cNvPicPr preferRelativeResize="0"/>
          <p:nvPr/>
        </p:nvPicPr>
        <p:blipFill rotWithShape="1">
          <a:blip r:embed="rId3">
            <a:alphaModFix/>
          </a:blip>
          <a:srcRect b="30822" l="16436" r="16029" t="8536"/>
          <a:stretch/>
        </p:blipFill>
        <p:spPr>
          <a:xfrm>
            <a:off x="21757271" y="11032375"/>
            <a:ext cx="2626729" cy="268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6"/>
          <p:cNvSpPr/>
          <p:nvPr/>
        </p:nvSpPr>
        <p:spPr>
          <a:xfrm>
            <a:off x="12129796" y="137548"/>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7" name="Google Shape;217;p6"/>
          <p:cNvSpPr txBox="1"/>
          <p:nvPr/>
        </p:nvSpPr>
        <p:spPr>
          <a:xfrm>
            <a:off x="1752108" y="43880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 MAIN CLASSES</a:t>
            </a:r>
            <a:endParaRPr b="1" i="0" sz="5000" u="none" cap="none" strike="noStrike">
              <a:solidFill>
                <a:srgbClr val="000000"/>
              </a:solidFill>
              <a:latin typeface="Helvetica Neue"/>
              <a:ea typeface="Helvetica Neue"/>
              <a:cs typeface="Helvetica Neue"/>
              <a:sym typeface="Helvetica Neue"/>
            </a:endParaRPr>
          </a:p>
        </p:txBody>
      </p:sp>
      <p:sp>
        <p:nvSpPr>
          <p:cNvPr id="218" name="Google Shape;218;p6"/>
          <p:cNvSpPr/>
          <p:nvPr/>
        </p:nvSpPr>
        <p:spPr>
          <a:xfrm>
            <a:off x="1752108" y="6041885"/>
            <a:ext cx="9398245" cy="5704126"/>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There are four main class types that you derive from for the majority of gameplay classes. They are </a:t>
            </a:r>
            <a:r>
              <a:rPr b="1" i="0" lang="tr-TR" sz="2800" u="none" cap="none" strike="noStrike">
                <a:solidFill>
                  <a:srgbClr val="000000"/>
                </a:solidFill>
                <a:latin typeface="Helvetica Neue"/>
                <a:ea typeface="Helvetica Neue"/>
                <a:cs typeface="Helvetica Neue"/>
                <a:sym typeface="Helvetica Neue"/>
              </a:rPr>
              <a:t>UObject</a:t>
            </a:r>
            <a:r>
              <a:rPr b="0" i="0" lang="tr-TR" sz="2800" u="none" cap="none" strike="noStrike">
                <a:solidFill>
                  <a:srgbClr val="000000"/>
                </a:solidFill>
                <a:latin typeface="Helvetica Neue"/>
                <a:ea typeface="Helvetica Neue"/>
                <a:cs typeface="Helvetica Neue"/>
                <a:sym typeface="Helvetica Neue"/>
              </a:rPr>
              <a:t>, </a:t>
            </a:r>
            <a:r>
              <a:rPr b="1" i="0" lang="tr-TR" sz="2800" u="none" cap="none" strike="noStrike">
                <a:solidFill>
                  <a:srgbClr val="000000"/>
                </a:solidFill>
                <a:latin typeface="Helvetica Neue"/>
                <a:ea typeface="Helvetica Neue"/>
                <a:cs typeface="Helvetica Neue"/>
                <a:sym typeface="Helvetica Neue"/>
              </a:rPr>
              <a:t>AActor</a:t>
            </a:r>
            <a:r>
              <a:rPr b="0" i="0" lang="tr-TR" sz="2800" u="none" cap="none" strike="noStrike">
                <a:solidFill>
                  <a:srgbClr val="000000"/>
                </a:solidFill>
                <a:latin typeface="Helvetica Neue"/>
                <a:ea typeface="Helvetica Neue"/>
                <a:cs typeface="Helvetica Neue"/>
                <a:sym typeface="Helvetica Neue"/>
              </a:rPr>
              <a:t>, </a:t>
            </a:r>
            <a:r>
              <a:rPr b="1" i="0" lang="tr-TR" sz="2800" u="none" cap="none" strike="noStrike">
                <a:solidFill>
                  <a:srgbClr val="000000"/>
                </a:solidFill>
                <a:latin typeface="Helvetica Neue"/>
                <a:ea typeface="Helvetica Neue"/>
                <a:cs typeface="Helvetica Neue"/>
                <a:sym typeface="Helvetica Neue"/>
              </a:rPr>
              <a:t>UActorComponent</a:t>
            </a:r>
            <a:r>
              <a:rPr b="0" i="0" lang="tr-TR" sz="2800" u="none" cap="none" strike="noStrike">
                <a:solidFill>
                  <a:srgbClr val="000000"/>
                </a:solidFill>
                <a:latin typeface="Helvetica Neue"/>
                <a:ea typeface="Helvetica Neue"/>
                <a:cs typeface="Helvetica Neue"/>
                <a:sym typeface="Helvetica Neue"/>
              </a:rPr>
              <a:t>, and </a:t>
            </a:r>
            <a:r>
              <a:rPr b="1" i="0" lang="tr-TR" sz="2800" u="none" cap="none" strike="noStrike">
                <a:solidFill>
                  <a:srgbClr val="000000"/>
                </a:solidFill>
                <a:latin typeface="Helvetica Neue"/>
                <a:ea typeface="Helvetica Neue"/>
                <a:cs typeface="Helvetica Neue"/>
                <a:sym typeface="Helvetica Neue"/>
              </a:rPr>
              <a:t>UStruct</a:t>
            </a:r>
            <a:r>
              <a:rPr b="0" i="0" lang="tr-TR" sz="2800" u="none" cap="none" strike="noStrike">
                <a:solidFill>
                  <a:srgbClr val="000000"/>
                </a:solidFill>
                <a:latin typeface="Helvetica Neue"/>
                <a:ea typeface="Helvetica Neue"/>
                <a:cs typeface="Helvetica Neue"/>
                <a:sym typeface="Helvetica Neue"/>
              </a:rPr>
              <a:t>. New class types that do not derive from any of these classes can be developed or implemented, but they will not participate in the features that are built into the engine.</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Typical uses of classes that are created outside of the UObject hierarchy often involve such things as integrating third-party libraries and wrapping of OS-specific features.</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UObjects and AActors have basic memory management by default, including Garbage Collection. </a:t>
            </a:r>
            <a:endParaRPr b="0" i="0" sz="2800" u="none" cap="none" strike="noStrike">
              <a:solidFill>
                <a:srgbClr val="000000"/>
              </a:solidFill>
              <a:latin typeface="Helvetica Neue"/>
              <a:ea typeface="Helvetica Neue"/>
              <a:cs typeface="Helvetica Neue"/>
              <a:sym typeface="Helvetica Neue"/>
            </a:endParaRPr>
          </a:p>
        </p:txBody>
      </p:sp>
      <p:sp>
        <p:nvSpPr>
          <p:cNvPr id="219" name="Google Shape;219;p6"/>
          <p:cNvSpPr/>
          <p:nvPr/>
        </p:nvSpPr>
        <p:spPr>
          <a:xfrm>
            <a:off x="1752108" y="5586815"/>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220" name="Google Shape;220;p6"/>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221" name="Google Shape;221;p6"/>
          <p:cNvSpPr/>
          <p:nvPr/>
        </p:nvSpPr>
        <p:spPr>
          <a:xfrm>
            <a:off x="14066599" y="5890117"/>
            <a:ext cx="9238448" cy="2210862"/>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UObject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AActor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UActorComponent</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UStruct</a:t>
            </a:r>
            <a:endParaRPr b="0" i="0" sz="2800" u="none" cap="none" strike="noStrike">
              <a:solidFill>
                <a:srgbClr val="000000"/>
              </a:solidFill>
              <a:latin typeface="Helvetica Neue"/>
              <a:ea typeface="Helvetica Neue"/>
              <a:cs typeface="Helvetica Neue"/>
              <a:sym typeface="Helvetica Neue"/>
            </a:endParaRPr>
          </a:p>
        </p:txBody>
      </p:sp>
      <p:sp>
        <p:nvSpPr>
          <p:cNvPr id="222" name="Google Shape;222;p6"/>
          <p:cNvSpPr txBox="1"/>
          <p:nvPr/>
        </p:nvSpPr>
        <p:spPr>
          <a:xfrm>
            <a:off x="14073575" y="3751278"/>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CORE GAMEPLAY C++ BASE CLASSES</a:t>
            </a:r>
            <a:endParaRPr b="1" i="0" sz="5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p:nvPr/>
        </p:nvSpPr>
        <p:spPr>
          <a:xfrm>
            <a:off x="12129796" y="0"/>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8" name="Google Shape;228;p7"/>
          <p:cNvSpPr txBox="1"/>
          <p:nvPr/>
        </p:nvSpPr>
        <p:spPr>
          <a:xfrm>
            <a:off x="1752108" y="361865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UNREAL OBJECTS:</a:t>
            </a:r>
            <a:br>
              <a:rPr b="1" i="0" lang="tr-TR" sz="5000" u="none" cap="none" strike="noStrike">
                <a:solidFill>
                  <a:srgbClr val="000000"/>
                </a:solidFill>
                <a:latin typeface="Helvetica Neue"/>
                <a:ea typeface="Helvetica Neue"/>
                <a:cs typeface="Helvetica Neue"/>
                <a:sym typeface="Helvetica Neue"/>
              </a:rPr>
            </a:br>
            <a:r>
              <a:rPr b="1" i="0" lang="tr-TR" sz="5000" u="none" cap="none" strike="noStrike">
                <a:solidFill>
                  <a:srgbClr val="000000"/>
                </a:solidFill>
                <a:latin typeface="Helvetica Neue"/>
                <a:ea typeface="Helvetica Neue"/>
                <a:cs typeface="Helvetica Neue"/>
                <a:sym typeface="Helvetica Neue"/>
              </a:rPr>
              <a:t>UOBJECT</a:t>
            </a:r>
            <a:endParaRPr b="1" i="0" sz="5000" u="none" cap="none" strike="noStrike">
              <a:solidFill>
                <a:srgbClr val="000000"/>
              </a:solidFill>
              <a:latin typeface="Helvetica Neue"/>
              <a:ea typeface="Helvetica Neue"/>
              <a:cs typeface="Helvetica Neue"/>
              <a:sym typeface="Helvetica Neue"/>
            </a:endParaRPr>
          </a:p>
        </p:txBody>
      </p:sp>
      <p:sp>
        <p:nvSpPr>
          <p:cNvPr id="229" name="Google Shape;229;p7"/>
          <p:cNvSpPr/>
          <p:nvPr/>
        </p:nvSpPr>
        <p:spPr>
          <a:xfrm>
            <a:off x="1752107" y="5911255"/>
            <a:ext cx="9400032" cy="645561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The base building block in the Unreal Engine is called </a:t>
            </a:r>
            <a:r>
              <a:rPr b="1" i="0" lang="tr-TR" sz="2800" u="none" cap="none" strike="noStrike">
                <a:solidFill>
                  <a:srgbClr val="000000"/>
                </a:solidFill>
                <a:latin typeface="Helvetica Neue"/>
                <a:ea typeface="Helvetica Neue"/>
                <a:cs typeface="Helvetica Neue"/>
                <a:sym typeface="Helvetica Neue"/>
              </a:rPr>
              <a:t>UObject</a:t>
            </a:r>
            <a:r>
              <a:rPr b="0" i="0" lang="tr-TR" sz="2800" u="none" cap="none" strike="noStrike">
                <a:solidFill>
                  <a:srgbClr val="000000"/>
                </a:solidFill>
                <a:latin typeface="Helvetica Neue"/>
                <a:ea typeface="Helvetica Neue"/>
                <a:cs typeface="Helvetica Neue"/>
                <a:sym typeface="Helvetica Neue"/>
              </a:rPr>
              <a:t>. This class, coupled with UClass, provides a number of the most important base services in the engine:</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Reflection of properties and methods</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Serialization of properties</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Garbage collection</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Finding UObjects by name</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Configurable values for properties</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Networking support for properties and methods</a:t>
            </a:r>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Most gameplay development does not involve directly deriving from UObjects, but instead from AActor and UActorComponent.</a:t>
            </a:r>
            <a:endParaRPr b="0" i="0" sz="2800" u="none" cap="none" strike="noStrike">
              <a:solidFill>
                <a:srgbClr val="000000"/>
              </a:solidFill>
              <a:latin typeface="Helvetica Neue"/>
              <a:ea typeface="Helvetica Neue"/>
              <a:cs typeface="Helvetica Neue"/>
              <a:sym typeface="Helvetica Neue"/>
            </a:endParaRPr>
          </a:p>
        </p:txBody>
      </p:sp>
      <p:sp>
        <p:nvSpPr>
          <p:cNvPr id="230" name="Google Shape;230;p7"/>
          <p:cNvSpPr/>
          <p:nvPr/>
        </p:nvSpPr>
        <p:spPr>
          <a:xfrm>
            <a:off x="1752108" y="5507615"/>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231" name="Google Shape;231;p7"/>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232" name="Google Shape;232;p7"/>
          <p:cNvSpPr/>
          <p:nvPr/>
        </p:nvSpPr>
        <p:spPr>
          <a:xfrm>
            <a:off x="14073575" y="5911255"/>
            <a:ext cx="9238448" cy="2385268"/>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Base class of all objects</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Each class that derives from UObject has a singleton UClass created for it that contains all of the metadata about the class instance.</a:t>
            </a:r>
            <a:endParaRPr b="0" i="0" sz="2800" u="none" cap="none" strike="noStrike">
              <a:solidFill>
                <a:srgbClr val="000000"/>
              </a:solidFill>
              <a:latin typeface="Helvetica Neue"/>
              <a:ea typeface="Helvetica Neue"/>
              <a:cs typeface="Helvetica Neue"/>
              <a:sym typeface="Helvetica Neue"/>
            </a:endParaRPr>
          </a:p>
          <a:p>
            <a:pPr indent="-2794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233" name="Google Shape;233;p7"/>
          <p:cNvSpPr txBox="1"/>
          <p:nvPr/>
        </p:nvSpPr>
        <p:spPr>
          <a:xfrm>
            <a:off x="14073575" y="45404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CORE FEATURES</a:t>
            </a:r>
            <a:endParaRPr b="1" i="0" sz="5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8"/>
          <p:cNvSpPr/>
          <p:nvPr/>
        </p:nvSpPr>
        <p:spPr>
          <a:xfrm>
            <a:off x="12200817" y="0"/>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9" name="Google Shape;239;p8"/>
          <p:cNvSpPr txBox="1"/>
          <p:nvPr/>
        </p:nvSpPr>
        <p:spPr>
          <a:xfrm>
            <a:off x="1752108" y="361865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UNREAL OBJECTS:</a:t>
            </a:r>
            <a:br>
              <a:rPr b="1" i="0" lang="tr-TR" sz="5000" u="none" cap="none" strike="noStrike">
                <a:solidFill>
                  <a:srgbClr val="000000"/>
                </a:solidFill>
                <a:latin typeface="Helvetica Neue"/>
                <a:ea typeface="Helvetica Neue"/>
                <a:cs typeface="Helvetica Neue"/>
                <a:sym typeface="Helvetica Neue"/>
              </a:rPr>
            </a:br>
            <a:r>
              <a:rPr b="1" i="0" lang="tr-TR" sz="5000" u="none" cap="none" strike="noStrike">
                <a:solidFill>
                  <a:srgbClr val="000000"/>
                </a:solidFill>
                <a:latin typeface="Helvetica Neue"/>
                <a:ea typeface="Helvetica Neue"/>
                <a:cs typeface="Helvetica Neue"/>
                <a:sym typeface="Helvetica Neue"/>
              </a:rPr>
              <a:t>AACTOR</a:t>
            </a:r>
            <a:endParaRPr b="1" i="0" sz="5000" u="none" cap="none" strike="noStrike">
              <a:solidFill>
                <a:srgbClr val="000000"/>
              </a:solidFill>
              <a:latin typeface="Helvetica Neue"/>
              <a:ea typeface="Helvetica Neue"/>
              <a:cs typeface="Helvetica Neue"/>
              <a:sym typeface="Helvetica Neue"/>
            </a:endParaRPr>
          </a:p>
        </p:txBody>
      </p:sp>
      <p:sp>
        <p:nvSpPr>
          <p:cNvPr id="240" name="Google Shape;240;p8"/>
          <p:cNvSpPr/>
          <p:nvPr/>
        </p:nvSpPr>
        <p:spPr>
          <a:xfrm>
            <a:off x="14033941" y="5875151"/>
            <a:ext cx="9238448" cy="5052665"/>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An object that is placeable in the world</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Can be explicitly destroyed via gameplay code or via garbage collection</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The base type that can be replicated during networking</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Specialization through inheritance</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Acts as component containers for a hierarchy</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Before an AActor can be placed in a level, that AActor must contain at least a </a:t>
            </a:r>
            <a:r>
              <a:rPr b="1" i="0" lang="tr-TR" sz="2800" u="none" cap="none" strike="noStrike">
                <a:solidFill>
                  <a:srgbClr val="000000"/>
                </a:solidFill>
                <a:latin typeface="Helvetica Neue"/>
                <a:ea typeface="Helvetica Neue"/>
                <a:cs typeface="Helvetica Neue"/>
                <a:sym typeface="Helvetica Neue"/>
              </a:rPr>
              <a:t>USceneComponent</a:t>
            </a:r>
            <a:r>
              <a:rPr b="0" i="0" lang="tr-TR" sz="2800" u="none" cap="none" strike="noStrike">
                <a:solidFill>
                  <a:srgbClr val="000000"/>
                </a:solidFill>
                <a:latin typeface="Helvetica Neue"/>
                <a:ea typeface="Helvetica Neue"/>
                <a:cs typeface="Helvetica Neue"/>
                <a:sym typeface="Helvetica Neue"/>
              </a:rPr>
              <a:t>, which contains the translation, rotation, and scale for that AActor.</a:t>
            </a:r>
            <a:endParaRPr b="0" i="0" sz="2800" u="none" cap="none" strike="noStrike">
              <a:solidFill>
                <a:srgbClr val="000000"/>
              </a:solidFill>
              <a:latin typeface="Helvetica Neue"/>
              <a:ea typeface="Helvetica Neue"/>
              <a:cs typeface="Helvetica Neue"/>
              <a:sym typeface="Helvetica Neue"/>
            </a:endParaRPr>
          </a:p>
        </p:txBody>
      </p:sp>
      <p:sp>
        <p:nvSpPr>
          <p:cNvPr id="241" name="Google Shape;241;p8"/>
          <p:cNvSpPr/>
          <p:nvPr/>
        </p:nvSpPr>
        <p:spPr>
          <a:xfrm>
            <a:off x="1752108" y="5523132"/>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242" name="Google Shape;242;p8"/>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243" name="Google Shape;243;p8"/>
          <p:cNvSpPr/>
          <p:nvPr/>
        </p:nvSpPr>
        <p:spPr>
          <a:xfrm>
            <a:off x="1761252" y="5868554"/>
            <a:ext cx="9400032" cy="613501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An </a:t>
            </a:r>
            <a:r>
              <a:rPr b="1" i="0" lang="tr-TR" sz="2800" u="none" cap="none" strike="noStrike">
                <a:solidFill>
                  <a:srgbClr val="000000"/>
                </a:solidFill>
                <a:latin typeface="Helvetica Neue"/>
                <a:ea typeface="Helvetica Neue"/>
                <a:cs typeface="Helvetica Neue"/>
                <a:sym typeface="Helvetica Neue"/>
              </a:rPr>
              <a:t>AActor</a:t>
            </a:r>
            <a:r>
              <a:rPr b="0" i="0" lang="tr-TR" sz="2800" u="none" cap="none" strike="noStrike">
                <a:solidFill>
                  <a:srgbClr val="000000"/>
                </a:solidFill>
                <a:latin typeface="Helvetica Neue"/>
                <a:ea typeface="Helvetica Neue"/>
                <a:cs typeface="Helvetica Neue"/>
                <a:sym typeface="Helvetica Neue"/>
              </a:rPr>
              <a:t> is an object that is meant to be part of the interactive experience and is either placed in a level by a designer or created at runtime via gameplay systems. AActor derives from UObject and so features the functionality from the class. AActors can be explicitly destroyed via gameplay code (C++ or Blueprints) or via the standard garbage collection mechanism when the owning level is unloaded from memory.</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AActors are responsible for the high-level behaviors of your game’s objects and are the base type that can be replicated during networking.</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All AActors must have a root USceneComponent.</a:t>
            </a:r>
            <a:endParaRPr/>
          </a:p>
        </p:txBody>
      </p:sp>
      <p:sp>
        <p:nvSpPr>
          <p:cNvPr id="244" name="Google Shape;244;p8"/>
          <p:cNvSpPr txBox="1"/>
          <p:nvPr/>
        </p:nvSpPr>
        <p:spPr>
          <a:xfrm>
            <a:off x="14073575" y="45404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CORE FEATURES</a:t>
            </a:r>
            <a:endParaRPr b="1" i="0" sz="5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9"/>
          <p:cNvSpPr/>
          <p:nvPr/>
        </p:nvSpPr>
        <p:spPr>
          <a:xfrm>
            <a:off x="12200817" y="-53266"/>
            <a:ext cx="12254204" cy="13716000"/>
          </a:xfrm>
          <a:prstGeom prst="rect">
            <a:avLst/>
          </a:prstGeom>
          <a:solidFill>
            <a:srgbClr val="F3F3F3"/>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0" name="Google Shape;250;p9"/>
          <p:cNvSpPr txBox="1"/>
          <p:nvPr/>
        </p:nvSpPr>
        <p:spPr>
          <a:xfrm>
            <a:off x="1752108" y="3618651"/>
            <a:ext cx="8973592" cy="1641475"/>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UNREAL OBJECTS:</a:t>
            </a:r>
            <a:endParaRPr/>
          </a:p>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UACTORCOMPONENT</a:t>
            </a:r>
            <a:endParaRPr b="1" i="0" sz="5000" u="none" cap="none" strike="noStrike">
              <a:solidFill>
                <a:srgbClr val="000000"/>
              </a:solidFill>
              <a:latin typeface="Helvetica Neue"/>
              <a:ea typeface="Helvetica Neue"/>
              <a:cs typeface="Helvetica Neue"/>
              <a:sym typeface="Helvetica Neue"/>
            </a:endParaRPr>
          </a:p>
        </p:txBody>
      </p:sp>
      <p:sp>
        <p:nvSpPr>
          <p:cNvPr id="251" name="Google Shape;251;p9"/>
          <p:cNvSpPr/>
          <p:nvPr/>
        </p:nvSpPr>
        <p:spPr>
          <a:xfrm>
            <a:off x="14050270" y="5917013"/>
            <a:ext cx="9238448" cy="3375283"/>
          </a:xfrm>
          <a:prstGeom prst="rect">
            <a:avLst/>
          </a:prstGeom>
          <a:noFill/>
          <a:ln>
            <a:noFill/>
          </a:ln>
        </p:spPr>
        <p:txBody>
          <a:bodyPr anchorCtr="0" anchor="t" bIns="50800" lIns="50800" spcFirstLastPara="1" rIns="50800" wrap="square" tIns="508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Must be parented to an AActor</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Child Components within an actor have location, rotation, and scaling relative to their parent Component or Actor.</a:t>
            </a:r>
            <a:endParaRPr/>
          </a:p>
          <a:p>
            <a:pPr indent="-457200" lvl="0" marL="457200" marR="0" rtl="0" algn="l">
              <a:lnSpc>
                <a:spcPct val="100000"/>
              </a:lnSpc>
              <a:spcBef>
                <a:spcPts val="10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A Component can only attach to one parent Component or Actor, but it may have many child Components attached to itself, forming a tree.</a:t>
            </a:r>
            <a:endParaRPr b="0" i="0" sz="2800" u="none" cap="none" strike="noStrike">
              <a:solidFill>
                <a:srgbClr val="000000"/>
              </a:solidFill>
              <a:latin typeface="Helvetica Neue"/>
              <a:ea typeface="Helvetica Neue"/>
              <a:cs typeface="Helvetica Neue"/>
              <a:sym typeface="Helvetica Neue"/>
            </a:endParaRPr>
          </a:p>
        </p:txBody>
      </p:sp>
      <p:sp>
        <p:nvSpPr>
          <p:cNvPr id="252" name="Google Shape;252;p9"/>
          <p:cNvSpPr/>
          <p:nvPr/>
        </p:nvSpPr>
        <p:spPr>
          <a:xfrm>
            <a:off x="1752108" y="5476590"/>
            <a:ext cx="9400032" cy="127365"/>
          </a:xfrm>
          <a:prstGeom prst="rect">
            <a:avLst/>
          </a:prstGeom>
          <a:solidFill>
            <a:srgbClr val="FFD9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000000"/>
              </a:solidFill>
              <a:latin typeface="Helvetica Neue Light"/>
              <a:ea typeface="Helvetica Neue Light"/>
              <a:cs typeface="Helvetica Neue Light"/>
              <a:sym typeface="Helvetica Neue Light"/>
            </a:endParaRPr>
          </a:p>
        </p:txBody>
      </p:sp>
      <p:pic>
        <p:nvPicPr>
          <p:cNvPr id="253" name="Google Shape;253;p9"/>
          <p:cNvPicPr preferRelativeResize="0"/>
          <p:nvPr/>
        </p:nvPicPr>
        <p:blipFill rotWithShape="1">
          <a:blip r:embed="rId3">
            <a:alphaModFix/>
          </a:blip>
          <a:srcRect b="30822" l="16436" r="16029" t="8536"/>
          <a:stretch/>
        </p:blipFill>
        <p:spPr>
          <a:xfrm>
            <a:off x="4693243" y="403083"/>
            <a:ext cx="2626729" cy="2683625"/>
          </a:xfrm>
          <a:prstGeom prst="rect">
            <a:avLst/>
          </a:prstGeom>
          <a:noFill/>
          <a:ln>
            <a:noFill/>
          </a:ln>
        </p:spPr>
      </p:pic>
      <p:sp>
        <p:nvSpPr>
          <p:cNvPr id="254" name="Google Shape;254;p9"/>
          <p:cNvSpPr/>
          <p:nvPr/>
        </p:nvSpPr>
        <p:spPr>
          <a:xfrm>
            <a:off x="1752108" y="5916699"/>
            <a:ext cx="9400032" cy="7991931"/>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Helvetica Neue"/>
              <a:buNone/>
            </a:pPr>
            <a:r>
              <a:rPr b="1" i="0" lang="tr-TR" sz="2800" u="none" cap="none" strike="noStrike">
                <a:solidFill>
                  <a:srgbClr val="000000"/>
                </a:solidFill>
                <a:latin typeface="Helvetica Neue"/>
                <a:ea typeface="Helvetica Neue"/>
                <a:cs typeface="Helvetica Neue"/>
                <a:sym typeface="Helvetica Neue"/>
              </a:rPr>
              <a:t>UActorComponents</a:t>
            </a:r>
            <a:r>
              <a:rPr b="0" i="0" lang="tr-TR" sz="2800" u="none" cap="none" strike="noStrike">
                <a:solidFill>
                  <a:srgbClr val="000000"/>
                </a:solidFill>
                <a:latin typeface="Helvetica Neue"/>
                <a:ea typeface="Helvetica Neue"/>
                <a:cs typeface="Helvetica Neue"/>
                <a:sym typeface="Helvetica Neue"/>
              </a:rPr>
              <a:t> have their own behaviors and are usually responsible for functionality that is shared across many types of AActors.</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While AActors are often given high-level goals related to their overall roles in your game, UActorComponents usually perform the individual tasks that support those higher-level objectives.</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800"/>
              <a:buFont typeface="Helvetica Neue"/>
              <a:buNone/>
            </a:pPr>
            <a:r>
              <a:rPr b="0" i="0" lang="tr-TR" sz="2800" u="none" cap="none" strike="noStrike">
                <a:solidFill>
                  <a:srgbClr val="000000"/>
                </a:solidFill>
                <a:latin typeface="Helvetica Neue"/>
                <a:ea typeface="Helvetica Neue"/>
                <a:cs typeface="Helvetica Neue"/>
                <a:sym typeface="Helvetica Neue"/>
              </a:rPr>
              <a:t>Uses of UActorComponents include the following:</a:t>
            </a:r>
            <a:endParaRPr/>
          </a:p>
          <a:p>
            <a:pPr indent="-457200" lvl="0" marL="457200" marR="0" rtl="0" algn="l">
              <a:lnSpc>
                <a:spcPct val="100000"/>
              </a:lnSpc>
              <a:spcBef>
                <a:spcPts val="24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Providing visual meshes</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Particle effects</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Camera perspectives</a:t>
            </a:r>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Physics interactions</a:t>
            </a:r>
            <a:endParaRPr b="0" i="0" sz="2800" u="none" cap="none" strike="noStrike">
              <a:solidFill>
                <a:srgbClr val="000000"/>
              </a:solidFill>
              <a:latin typeface="Helvetica Neue"/>
              <a:ea typeface="Helvetica Neue"/>
              <a:cs typeface="Helvetica Neue"/>
              <a:sym typeface="Helvetica Neue"/>
            </a:endParaRPr>
          </a:p>
          <a:p>
            <a:pPr indent="-457200" lvl="0" marL="457200" marR="0" rtl="0" algn="l">
              <a:lnSpc>
                <a:spcPct val="100000"/>
              </a:lnSpc>
              <a:spcBef>
                <a:spcPts val="500"/>
              </a:spcBef>
              <a:spcAft>
                <a:spcPts val="0"/>
              </a:spcAft>
              <a:buClr>
                <a:srgbClr val="000000"/>
              </a:buClr>
              <a:buSzPts val="2800"/>
              <a:buFont typeface="Arial"/>
              <a:buChar char="•"/>
            </a:pPr>
            <a:r>
              <a:rPr b="0" i="0" lang="tr-TR" sz="2800" u="none" cap="none" strike="noStrike">
                <a:solidFill>
                  <a:srgbClr val="000000"/>
                </a:solidFill>
                <a:latin typeface="Helvetica Neue"/>
                <a:ea typeface="Helvetica Neue"/>
                <a:cs typeface="Helvetica Neue"/>
                <a:sym typeface="Helvetica Neue"/>
              </a:rPr>
              <a:t>Movement logic</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sp>
        <p:nvSpPr>
          <p:cNvPr id="255" name="Google Shape;255;p9"/>
          <p:cNvSpPr txBox="1"/>
          <p:nvPr/>
        </p:nvSpPr>
        <p:spPr>
          <a:xfrm>
            <a:off x="14073575" y="4540492"/>
            <a:ext cx="8973592" cy="872034"/>
          </a:xfrm>
          <a:prstGeom prst="rect">
            <a:avLst/>
          </a:prstGeom>
          <a:noFill/>
          <a:ln>
            <a:noFill/>
          </a:ln>
        </p:spPr>
        <p:txBody>
          <a:bodyPr anchorCtr="0" anchor="b"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Helvetica Neue"/>
              <a:buNone/>
            </a:pPr>
            <a:r>
              <a:rPr b="1" i="0" lang="tr-TR" sz="5000" u="none" cap="none" strike="noStrike">
                <a:solidFill>
                  <a:srgbClr val="000000"/>
                </a:solidFill>
                <a:latin typeface="Helvetica Neue"/>
                <a:ea typeface="Helvetica Neue"/>
                <a:cs typeface="Helvetica Neue"/>
                <a:sym typeface="Helvetica Neue"/>
              </a:rPr>
              <a:t>CORE FEATURES</a:t>
            </a:r>
            <a:endParaRPr b="1" i="0" sz="5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32EC51-D264-4B20-ABDB-EBBF11B30501}"/>
</file>

<file path=customXml/itemProps2.xml><?xml version="1.0" encoding="utf-8"?>
<ds:datastoreItem xmlns:ds="http://schemas.openxmlformats.org/officeDocument/2006/customXml" ds:itemID="{9E2B91FF-2603-405C-9EC8-FC31AFDB0DE5}"/>
</file>

<file path=customXml/itemProps3.xml><?xml version="1.0" encoding="utf-8"?>
<ds:datastoreItem xmlns:ds="http://schemas.openxmlformats.org/officeDocument/2006/customXml" ds:itemID="{2E027343-CD18-4903-8B10-26F963511137}"/>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Melanie Nikdel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